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60"/>
  </p:notesMasterIdLst>
  <p:handoutMasterIdLst>
    <p:handoutMasterId r:id="rId61"/>
  </p:handoutMasterIdLst>
  <p:sldIdLst>
    <p:sldId id="885" r:id="rId2"/>
    <p:sldId id="823" r:id="rId3"/>
    <p:sldId id="824" r:id="rId4"/>
    <p:sldId id="825" r:id="rId5"/>
    <p:sldId id="826" r:id="rId6"/>
    <p:sldId id="827" r:id="rId7"/>
    <p:sldId id="828" r:id="rId8"/>
    <p:sldId id="829" r:id="rId9"/>
    <p:sldId id="830" r:id="rId10"/>
    <p:sldId id="831" r:id="rId11"/>
    <p:sldId id="832" r:id="rId12"/>
    <p:sldId id="833" r:id="rId13"/>
    <p:sldId id="835" r:id="rId14"/>
    <p:sldId id="834" r:id="rId15"/>
    <p:sldId id="836" r:id="rId16"/>
    <p:sldId id="837" r:id="rId17"/>
    <p:sldId id="883" r:id="rId18"/>
    <p:sldId id="839" r:id="rId19"/>
    <p:sldId id="886" r:id="rId20"/>
    <p:sldId id="887" r:id="rId21"/>
    <p:sldId id="848" r:id="rId22"/>
    <p:sldId id="841" r:id="rId23"/>
    <p:sldId id="842" r:id="rId24"/>
    <p:sldId id="843" r:id="rId25"/>
    <p:sldId id="844" r:id="rId26"/>
    <p:sldId id="845" r:id="rId27"/>
    <p:sldId id="888" r:id="rId28"/>
    <p:sldId id="849" r:id="rId29"/>
    <p:sldId id="850" r:id="rId30"/>
    <p:sldId id="851" r:id="rId31"/>
    <p:sldId id="852" r:id="rId32"/>
    <p:sldId id="853" r:id="rId33"/>
    <p:sldId id="854" r:id="rId34"/>
    <p:sldId id="855" r:id="rId35"/>
    <p:sldId id="857" r:id="rId36"/>
    <p:sldId id="858" r:id="rId37"/>
    <p:sldId id="859" r:id="rId38"/>
    <p:sldId id="860" r:id="rId39"/>
    <p:sldId id="861" r:id="rId40"/>
    <p:sldId id="862" r:id="rId41"/>
    <p:sldId id="863" r:id="rId42"/>
    <p:sldId id="881" r:id="rId43"/>
    <p:sldId id="865" r:id="rId44"/>
    <p:sldId id="866" r:id="rId45"/>
    <p:sldId id="867" r:id="rId46"/>
    <p:sldId id="868" r:id="rId47"/>
    <p:sldId id="869" r:id="rId48"/>
    <p:sldId id="870" r:id="rId49"/>
    <p:sldId id="871" r:id="rId50"/>
    <p:sldId id="872" r:id="rId51"/>
    <p:sldId id="879" r:id="rId52"/>
    <p:sldId id="880" r:id="rId53"/>
    <p:sldId id="873" r:id="rId54"/>
    <p:sldId id="874" r:id="rId55"/>
    <p:sldId id="875" r:id="rId56"/>
    <p:sldId id="876" r:id="rId57"/>
    <p:sldId id="877" r:id="rId58"/>
    <p:sldId id="878" r:id="rId59"/>
  </p:sldIdLst>
  <p:sldSz cx="9144000" cy="6858000" type="screen4x3"/>
  <p:notesSz cx="9939338" cy="6805613"/>
  <p:defaultTextStyle>
    <a:defPPr>
      <a:defRPr lang="en-US"/>
    </a:defPPr>
    <a:lvl1pPr algn="ctr" rtl="0" eaLnBrk="0" fontAlgn="base" hangingPunct="0">
      <a:spcBef>
        <a:spcPct val="0"/>
      </a:spcBef>
      <a:spcAft>
        <a:spcPct val="0"/>
      </a:spcAft>
      <a:defRPr sz="2400" b="1" i="1" kern="1200">
        <a:solidFill>
          <a:schemeClr val="tx1"/>
        </a:solidFill>
        <a:latin typeface="Arial Narrow" charset="0"/>
        <a:ea typeface="ＭＳ Ｐゴシック" charset="0"/>
        <a:cs typeface="+mn-cs"/>
      </a:defRPr>
    </a:lvl1pPr>
    <a:lvl2pPr marL="457200" algn="ctr" rtl="0" eaLnBrk="0" fontAlgn="base" hangingPunct="0">
      <a:spcBef>
        <a:spcPct val="0"/>
      </a:spcBef>
      <a:spcAft>
        <a:spcPct val="0"/>
      </a:spcAft>
      <a:defRPr sz="2400" b="1" i="1" kern="1200">
        <a:solidFill>
          <a:schemeClr val="tx1"/>
        </a:solidFill>
        <a:latin typeface="Arial Narrow" charset="0"/>
        <a:ea typeface="ＭＳ Ｐゴシック" charset="0"/>
        <a:cs typeface="+mn-cs"/>
      </a:defRPr>
    </a:lvl2pPr>
    <a:lvl3pPr marL="914400" algn="ctr" rtl="0" eaLnBrk="0" fontAlgn="base" hangingPunct="0">
      <a:spcBef>
        <a:spcPct val="0"/>
      </a:spcBef>
      <a:spcAft>
        <a:spcPct val="0"/>
      </a:spcAft>
      <a:defRPr sz="2400" b="1" i="1" kern="1200">
        <a:solidFill>
          <a:schemeClr val="tx1"/>
        </a:solidFill>
        <a:latin typeface="Arial Narrow" charset="0"/>
        <a:ea typeface="ＭＳ Ｐゴシック" charset="0"/>
        <a:cs typeface="+mn-cs"/>
      </a:defRPr>
    </a:lvl3pPr>
    <a:lvl4pPr marL="1371600" algn="ctr" rtl="0" eaLnBrk="0" fontAlgn="base" hangingPunct="0">
      <a:spcBef>
        <a:spcPct val="0"/>
      </a:spcBef>
      <a:spcAft>
        <a:spcPct val="0"/>
      </a:spcAft>
      <a:defRPr sz="2400" b="1" i="1" kern="1200">
        <a:solidFill>
          <a:schemeClr val="tx1"/>
        </a:solidFill>
        <a:latin typeface="Arial Narrow" charset="0"/>
        <a:ea typeface="ＭＳ Ｐゴシック" charset="0"/>
        <a:cs typeface="+mn-cs"/>
      </a:defRPr>
    </a:lvl4pPr>
    <a:lvl5pPr marL="1828800" algn="ctr" rtl="0" eaLnBrk="0" fontAlgn="base" hangingPunct="0">
      <a:spcBef>
        <a:spcPct val="0"/>
      </a:spcBef>
      <a:spcAft>
        <a:spcPct val="0"/>
      </a:spcAft>
      <a:defRPr sz="2400" b="1" i="1" kern="1200">
        <a:solidFill>
          <a:schemeClr val="tx1"/>
        </a:solidFill>
        <a:latin typeface="Arial Narrow" charset="0"/>
        <a:ea typeface="ＭＳ Ｐゴシック" charset="0"/>
        <a:cs typeface="+mn-cs"/>
      </a:defRPr>
    </a:lvl5pPr>
    <a:lvl6pPr marL="2286000" algn="l" defTabSz="457200" rtl="0" eaLnBrk="1" latinLnBrk="0" hangingPunct="1">
      <a:defRPr sz="2400" b="1" i="1" kern="1200">
        <a:solidFill>
          <a:schemeClr val="tx1"/>
        </a:solidFill>
        <a:latin typeface="Arial Narrow" charset="0"/>
        <a:ea typeface="ＭＳ Ｐゴシック" charset="0"/>
        <a:cs typeface="+mn-cs"/>
      </a:defRPr>
    </a:lvl6pPr>
    <a:lvl7pPr marL="2743200" algn="l" defTabSz="457200" rtl="0" eaLnBrk="1" latinLnBrk="0" hangingPunct="1">
      <a:defRPr sz="2400" b="1" i="1" kern="1200">
        <a:solidFill>
          <a:schemeClr val="tx1"/>
        </a:solidFill>
        <a:latin typeface="Arial Narrow" charset="0"/>
        <a:ea typeface="ＭＳ Ｐゴシック" charset="0"/>
        <a:cs typeface="+mn-cs"/>
      </a:defRPr>
    </a:lvl7pPr>
    <a:lvl8pPr marL="3200400" algn="l" defTabSz="457200" rtl="0" eaLnBrk="1" latinLnBrk="0" hangingPunct="1">
      <a:defRPr sz="2400" b="1" i="1" kern="1200">
        <a:solidFill>
          <a:schemeClr val="tx1"/>
        </a:solidFill>
        <a:latin typeface="Arial Narrow" charset="0"/>
        <a:ea typeface="ＭＳ Ｐゴシック" charset="0"/>
        <a:cs typeface="+mn-cs"/>
      </a:defRPr>
    </a:lvl8pPr>
    <a:lvl9pPr marL="3657600" algn="l" defTabSz="457200" rtl="0" eaLnBrk="1" latinLnBrk="0" hangingPunct="1">
      <a:defRPr sz="2400" b="1" i="1" kern="1200">
        <a:solidFill>
          <a:schemeClr val="tx1"/>
        </a:solidFill>
        <a:latin typeface="Arial Narrow" charset="0"/>
        <a:ea typeface="ＭＳ Ｐゴシック" charset="0"/>
        <a:cs typeface="+mn-cs"/>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44">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FFFFFF"/>
    <a:srgbClr val="800000"/>
    <a:srgbClr val="FFCCCC"/>
    <a:srgbClr val="FFFFCC"/>
    <a:srgbClr val="CC6600"/>
    <a:srgbClr val="006600"/>
    <a:srgbClr val="FF6600"/>
    <a:srgbClr val="99CC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autoAdjust="0"/>
  </p:normalViewPr>
  <p:slideViewPr>
    <p:cSldViewPr snapToGrid="0">
      <p:cViewPr varScale="1">
        <p:scale>
          <a:sx n="109" d="100"/>
          <a:sy n="109" d="100"/>
        </p:scale>
        <p:origin x="496" y="192"/>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160"/>
    </p:cViewPr>
  </p:sorterViewPr>
  <p:notesViewPr>
    <p:cSldViewPr snapToGrid="0">
      <p:cViewPr varScale="1">
        <p:scale>
          <a:sx n="37" d="100"/>
          <a:sy n="37" d="100"/>
        </p:scale>
        <p:origin x="-1548" y="-72"/>
      </p:cViewPr>
      <p:guideLst>
        <p:guide orient="horz" pos="2144"/>
        <p:guide pos="313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7050509" y="6262120"/>
            <a:ext cx="2072724" cy="25512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ctr">
              <a:spcBef>
                <a:spcPct val="50000"/>
              </a:spcBef>
            </a:pPr>
            <a:r>
              <a:rPr lang="en-US" sz="1000" i="0">
                <a:solidFill>
                  <a:schemeClr val="tx2"/>
                </a:solidFill>
              </a:rPr>
              <a:t>Page </a:t>
            </a:r>
            <a:fld id="{2B426A6C-4E60-2B4B-8AC9-75396389FAEB}" type="slidenum">
              <a:rPr lang="en-US" sz="1000" i="0">
                <a:solidFill>
                  <a:schemeClr val="tx2"/>
                </a:solidFill>
              </a:rPr>
              <a:pPr algn="ctr">
                <a:spcBef>
                  <a:spcPct val="50000"/>
                </a:spcBef>
              </a:pPr>
              <a:t>‹#›</a:t>
            </a:fld>
            <a:endParaRPr lang="en-US" sz="1000" i="0">
              <a:solidFill>
                <a:schemeClr val="tx2"/>
              </a:solidFill>
            </a:endParaRPr>
          </a:p>
        </p:txBody>
      </p:sp>
      <p:sp>
        <p:nvSpPr>
          <p:cNvPr id="3080" name="Text Box 8"/>
          <p:cNvSpPr txBox="1">
            <a:spLocks noChangeArrowheads="1"/>
          </p:cNvSpPr>
          <p:nvPr/>
        </p:nvSpPr>
        <p:spPr bwMode="auto">
          <a:xfrm>
            <a:off x="8811783" y="235876"/>
            <a:ext cx="202480" cy="25512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r"/>
            <a:endParaRPr lang="fr-FR" sz="1000" i="0">
              <a:solidFill>
                <a:schemeClr val="tx2"/>
              </a:solidFill>
            </a:endParaRPr>
          </a:p>
        </p:txBody>
      </p:sp>
    </p:spTree>
    <p:extLst>
      <p:ext uri="{BB962C8B-B14F-4D97-AF65-F5344CB8AC3E}">
        <p14:creationId xmlns:p14="http://schemas.microsoft.com/office/powerpoint/2010/main" val="2259079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643" y="-23914"/>
            <a:ext cx="4370341" cy="34348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18732" tIns="0" rIns="18732" bIns="0" numCol="1" anchor="t" anchorCtr="0" compatLnSpc="1">
            <a:prstTxWarp prst="textNoShape">
              <a:avLst/>
            </a:prstTxWarp>
          </a:bodyPr>
          <a:lstStyle>
            <a:lvl1pPr algn="l" defTabSz="898525">
              <a:defRPr sz="1000" b="0">
                <a:latin typeface="Arial" charset="0"/>
              </a:defRPr>
            </a:lvl1pPr>
          </a:lstStyle>
          <a:p>
            <a:endParaRPr lang="en-US"/>
          </a:p>
        </p:txBody>
      </p:sp>
      <p:sp>
        <p:nvSpPr>
          <p:cNvPr id="2051" name="Rectangle 3"/>
          <p:cNvSpPr>
            <a:spLocks noGrp="1" noChangeArrowheads="1"/>
          </p:cNvSpPr>
          <p:nvPr>
            <p:ph type="dt" idx="1"/>
          </p:nvPr>
        </p:nvSpPr>
        <p:spPr bwMode="auto">
          <a:xfrm>
            <a:off x="5624640" y="-23914"/>
            <a:ext cx="4259054" cy="34348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18732" tIns="0" rIns="18732" bIns="0" numCol="1" anchor="t" anchorCtr="0" compatLnSpc="1">
            <a:prstTxWarp prst="textNoShape">
              <a:avLst/>
            </a:prstTxWarp>
          </a:bodyPr>
          <a:lstStyle>
            <a:lvl1pPr algn="r" defTabSz="898525">
              <a:defRPr sz="1000" b="0">
                <a:latin typeface="Arial" charset="0"/>
              </a:defRPr>
            </a:lvl1pPr>
          </a:lstStyle>
          <a:p>
            <a:endParaRPr lang="en-US"/>
          </a:p>
        </p:txBody>
      </p:sp>
      <p:sp>
        <p:nvSpPr>
          <p:cNvPr id="2052" name="Rectangle 4"/>
          <p:cNvSpPr>
            <a:spLocks noGrp="1" noRot="1" noChangeAspect="1" noChangeArrowheads="1" noTextEdit="1"/>
          </p:cNvSpPr>
          <p:nvPr>
            <p:ph type="sldImg" idx="2"/>
          </p:nvPr>
        </p:nvSpPr>
        <p:spPr bwMode="auto">
          <a:xfrm>
            <a:off x="3276600" y="503238"/>
            <a:ext cx="3392488" cy="2543175"/>
          </a:xfrm>
          <a:prstGeom prst="rect">
            <a:avLst/>
          </a:prstGeom>
          <a:noFill/>
          <a:ln w="12700">
            <a:solidFill>
              <a:schemeClr val="tx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053" name="Rectangle 5"/>
          <p:cNvSpPr>
            <a:spLocks noGrp="1" noChangeArrowheads="1"/>
          </p:cNvSpPr>
          <p:nvPr>
            <p:ph type="body" sz="quarter" idx="3"/>
          </p:nvPr>
        </p:nvSpPr>
        <p:spPr bwMode="auto">
          <a:xfrm>
            <a:off x="1367906" y="3231607"/>
            <a:ext cx="7203528" cy="3083776"/>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537" tIns="45269" rIns="90537" bIns="4526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55643" y="6486040"/>
            <a:ext cx="4370341" cy="34348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18732" tIns="0" rIns="18732" bIns="0" numCol="1" anchor="b" anchorCtr="0" compatLnSpc="1">
            <a:prstTxWarp prst="textNoShape">
              <a:avLst/>
            </a:prstTxWarp>
          </a:bodyPr>
          <a:lstStyle>
            <a:lvl1pPr algn="l" defTabSz="898525">
              <a:defRPr sz="1000" b="0">
                <a:latin typeface="Arial" charset="0"/>
              </a:defRPr>
            </a:lvl1pPr>
          </a:lstStyle>
          <a:p>
            <a:r>
              <a:rPr lang="en-US"/>
              <a:t>Page </a:t>
            </a:r>
          </a:p>
        </p:txBody>
      </p:sp>
      <p:sp>
        <p:nvSpPr>
          <p:cNvPr id="2055" name="Rectangle 7"/>
          <p:cNvSpPr>
            <a:spLocks noGrp="1" noChangeArrowheads="1"/>
          </p:cNvSpPr>
          <p:nvPr>
            <p:ph type="sldNum" sz="quarter" idx="5"/>
          </p:nvPr>
        </p:nvSpPr>
        <p:spPr bwMode="auto">
          <a:xfrm>
            <a:off x="5624640" y="6486040"/>
            <a:ext cx="4259054" cy="34348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18732" tIns="0" rIns="18732" bIns="0" numCol="1" anchor="b" anchorCtr="0" compatLnSpc="1">
            <a:prstTxWarp prst="textNoShape">
              <a:avLst/>
            </a:prstTxWarp>
          </a:bodyPr>
          <a:lstStyle>
            <a:lvl1pPr algn="r" defTabSz="898525">
              <a:defRPr sz="1000" b="0">
                <a:latin typeface="Arial" charset="0"/>
              </a:defRPr>
            </a:lvl1pPr>
          </a:lstStyle>
          <a:p>
            <a:fld id="{95DE59D1-1C31-3B46-8937-84CEFE1B011C}" type="slidenum">
              <a:rPr lang="en-US"/>
              <a:pPr/>
              <a:t>‹#›</a:t>
            </a:fld>
            <a:endParaRPr lang="en-US"/>
          </a:p>
        </p:txBody>
      </p:sp>
    </p:spTree>
    <p:extLst>
      <p:ext uri="{BB962C8B-B14F-4D97-AF65-F5344CB8AC3E}">
        <p14:creationId xmlns:p14="http://schemas.microsoft.com/office/powerpoint/2010/main" val="28472363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98FC050-EDD1-A745-A90D-5891971D3BEF}" type="slidenum">
              <a:rPr lang="en-US"/>
              <a:pPr/>
              <a:t>1</a:t>
            </a:fld>
            <a:endParaRPr lang="en-US"/>
          </a:p>
        </p:txBody>
      </p:sp>
      <p:sp>
        <p:nvSpPr>
          <p:cNvPr id="1552386" name="Rectangle 2"/>
          <p:cNvSpPr>
            <a:spLocks noGrp="1" noRot="1" noChangeAspect="1" noChangeArrowheads="1"/>
          </p:cNvSpPr>
          <p:nvPr>
            <p:ph type="sldImg"/>
          </p:nvPr>
        </p:nvSpPr>
        <p:spPr bwMode="auto">
          <a:xfrm>
            <a:off x="3276600" y="503238"/>
            <a:ext cx="3392488" cy="2543175"/>
          </a:xfrm>
          <a:prstGeom prst="rect">
            <a:avLst/>
          </a:prstGeom>
          <a:solidFill>
            <a:srgbClr val="FFFFFF"/>
          </a:solidFill>
          <a:ln>
            <a:solidFill>
              <a:srgbClr val="000000"/>
            </a:solidFill>
            <a:miter lim="800000"/>
            <a:headEnd/>
            <a:tailEnd/>
          </a:ln>
          <a:extLst>
            <a:ext uri="{FAA26D3D-D897-4be2-8F04-BA451C77F1D7}">
              <ma14:placeholderFlag xmlns="" xmlns:ma14="http://schemas.microsoft.com/office/mac/drawingml/2011/main" val="1"/>
            </a:ext>
          </a:extLst>
        </p:spPr>
      </p:sp>
      <p:sp>
        <p:nvSpPr>
          <p:cNvPr id="1552387" name="Rectangle 3"/>
          <p:cNvSpPr>
            <a:spLocks noGrp="1" noChangeArrowheads="1"/>
          </p:cNvSpPr>
          <p:nvPr>
            <p:ph type="body" idx="1"/>
          </p:nvPr>
        </p:nvSpPr>
        <p:spPr bwMode="auto">
          <a:xfrm>
            <a:off x="1367906" y="3231607"/>
            <a:ext cx="7203528" cy="3083776"/>
          </a:xfrm>
          <a:prstGeom prst="rect">
            <a:avLst/>
          </a:prstGeom>
          <a:solidFill>
            <a:srgbClr val="FFFFFF"/>
          </a:solidFill>
          <a:ln>
            <a:solidFill>
              <a:srgbClr val="000000"/>
            </a:solidFill>
            <a:miter lim="800000"/>
            <a:headEnd/>
            <a:tailEnd/>
          </a:ln>
          <a:extLst>
            <a:ext uri="{FAA26D3D-D897-4be2-8F04-BA451C77F1D7}">
              <ma14:placeholderFlag xmlns="" xmlns:ma14="http://schemas.microsoft.com/office/mac/drawingml/2011/main" val="1"/>
            </a:ext>
          </a:extLst>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B99BB27-75BC-7945-954B-3CF0DF7FC8DF}" type="slidenum">
              <a:rPr lang="en-US"/>
              <a:pPr/>
              <a:t>10</a:t>
            </a:fld>
            <a:endParaRPr lang="en-US"/>
          </a:p>
        </p:txBody>
      </p:sp>
      <p:sp>
        <p:nvSpPr>
          <p:cNvPr id="15636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3651" name="Rectangle 3"/>
          <p:cNvSpPr>
            <a:spLocks noGrp="1" noChangeArrowheads="1"/>
          </p:cNvSpPr>
          <p:nvPr>
            <p:ph type="body" idx="1"/>
          </p:nvPr>
        </p:nvSpPr>
        <p:spPr/>
        <p:txBody>
          <a:bodyPr/>
          <a:lstStyle/>
          <a:p>
            <a:r>
              <a:rPr lang="en-US"/>
              <a:t>The satisfiability dc sets are a set of conditions corresponding to x != f_x.</a:t>
            </a:r>
          </a:p>
          <a:p>
            <a:r>
              <a:rPr lang="en-US"/>
              <a:t>These conditions cannot happen because of the definition of the network itself. </a:t>
            </a:r>
          </a:p>
          <a:p>
            <a:r>
              <a:rPr lang="en-US"/>
              <a:t>Since the network can be seen as a set of equations, these equations state the possible relations among the network variables.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ADC8814-18E9-C84F-B246-C36C040D0CD2}" type="slidenum">
              <a:rPr lang="en-US"/>
              <a:pPr/>
              <a:t>11</a:t>
            </a:fld>
            <a:endParaRPr lang="en-US"/>
          </a:p>
        </p:txBody>
      </p:sp>
      <p:sp>
        <p:nvSpPr>
          <p:cNvPr id="156467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4675" name="Rectangle 3"/>
          <p:cNvSpPr>
            <a:spLocks noGrp="1" noChangeArrowheads="1"/>
          </p:cNvSpPr>
          <p:nvPr>
            <p:ph type="body" idx="1"/>
          </p:nvPr>
        </p:nvSpPr>
        <p:spPr/>
        <p:txBody>
          <a:bodyPr/>
          <a:lstStyle/>
          <a:p>
            <a:r>
              <a:rPr lang="en-US"/>
              <a:t>The knowledge of the impossible patterns at the network's input  CDC_in  and of the</a:t>
            </a:r>
          </a:p>
          <a:p>
            <a:r>
              <a:rPr lang="en-US"/>
              <a:t>satisfiability dcs  SDC  allows us to compute the set of output patterns that the</a:t>
            </a:r>
          </a:p>
          <a:p>
            <a:r>
              <a:rPr lang="en-US"/>
              <a:t>network cannot produce, termed output controllability dc conditions and denoted by  CDC_out .</a:t>
            </a:r>
          </a:p>
          <a:p>
            <a:r>
              <a:rPr lang="en-US"/>
              <a:t>Similarly, this information is sufficient to compute the patterns that are not fed as input to any subnetwork, and in particular to any single vertex, i.e. the internal controllability dc sets.</a:t>
            </a:r>
          </a:p>
          <a:p>
            <a:r>
              <a:rPr lang="en-US"/>
              <a:t>There are two methods for computing CDCs.  We consider first a method based on a sliding cutset, which is moved forward to through the network. In correspondence to each position of the cutset, a CDC is computed locally as the sum of:</a:t>
            </a:r>
          </a:p>
          <a:p>
            <a:pPr>
              <a:buFontTx/>
              <a:buChar char="-"/>
            </a:pPr>
            <a:r>
              <a:rPr lang="en-US"/>
              <a:t>The previous CDC set on the previous cutset</a:t>
            </a:r>
          </a:p>
          <a:p>
            <a:pPr>
              <a:buFontTx/>
              <a:buChar char="-"/>
            </a:pPr>
            <a:r>
              <a:rPr lang="en-US"/>
              <a:t>The contribution of the SDC of the new gate that feeds the cutset.</a:t>
            </a:r>
          </a:p>
          <a:p>
            <a:r>
              <a:rPr lang="en-US"/>
              <a:t>Variables that are not appearing in the cutset are removed by consensus.</a:t>
            </a:r>
          </a:p>
          <a:p>
            <a:endParaRPr lang="en-US"/>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30A20AA-FCDE-CC43-BB86-531041B8F752}" type="slidenum">
              <a:rPr lang="en-US"/>
              <a:pPr/>
              <a:t>12</a:t>
            </a:fld>
            <a:endParaRPr lang="en-US"/>
          </a:p>
        </p:txBody>
      </p:sp>
      <p:sp>
        <p:nvSpPr>
          <p:cNvPr id="156569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5699" name="Rectangle 3"/>
          <p:cNvSpPr>
            <a:spLocks noGrp="1" noChangeArrowheads="1"/>
          </p:cNvSpPr>
          <p:nvPr>
            <p:ph type="body" idx="1"/>
          </p:nvPr>
        </p:nvSpPr>
        <p:spPr/>
        <p:txBody>
          <a:bodyPr/>
          <a:lstStyle/>
          <a:p>
            <a:r>
              <a:rPr lang="en-US"/>
              <a:t>Example of a moving cutset.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71D7502-43CD-EC49-9114-EB755AA43D3E}" type="slidenum">
              <a:rPr lang="en-US"/>
              <a:pPr/>
              <a:t>13</a:t>
            </a:fld>
            <a:endParaRPr lang="en-US"/>
          </a:p>
        </p:txBody>
      </p:sp>
      <p:sp>
        <p:nvSpPr>
          <p:cNvPr id="15677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7747" name="Rectangle 3"/>
          <p:cNvSpPr>
            <a:spLocks noGrp="1" noChangeArrowheads="1"/>
          </p:cNvSpPr>
          <p:nvPr>
            <p:ph type="body" idx="1"/>
          </p:nvPr>
        </p:nvSpPr>
        <p:spPr/>
        <p:txBody>
          <a:bodyPr/>
          <a:lstStyle/>
          <a:p>
            <a:r>
              <a:rPr lang="en-US"/>
              <a:t>The first vertex being selected is  v_a . Its contribution to  CDC_cut  is</a:t>
            </a:r>
          </a:p>
          <a:p>
            <a:r>
              <a:rPr lang="en-US" i="1"/>
              <a:t>a EXOR ( x_2 EXOR x_3 )</a:t>
            </a:r>
            <a:r>
              <a:rPr lang="en-US"/>
              <a:t> . Now variables   D = { x_2 , x_3} </a:t>
            </a:r>
          </a:p>
          <a:p>
            <a:r>
              <a:rPr lang="en-US"/>
              <a:t>can be dropped from the cut. The consensus operation leaves  CDC_cut} = </a:t>
            </a:r>
            <a:r>
              <a:rPr lang="en-US" i="1"/>
              <a:t>x_1' x_4'</a:t>
            </a:r>
            <a:r>
              <a:rPr lang="en-US"/>
              <a:t> .</a:t>
            </a:r>
          </a:p>
          <a:p>
            <a:r>
              <a:rPr lang="en-US"/>
              <a:t>Vertex  </a:t>
            </a:r>
            <a:r>
              <a:rPr lang="en-US" i="1"/>
              <a:t>b</a:t>
            </a:r>
            <a:r>
              <a:rPr lang="en-US"/>
              <a:t>  is selected next, adding   </a:t>
            </a:r>
            <a:r>
              <a:rPr lang="en-US" i="1"/>
              <a:t>b EXOR (x_1 + a)</a:t>
            </a:r>
            <a:r>
              <a:rPr lang="en-US"/>
              <a:t>   to  CDC_cut .</a:t>
            </a:r>
          </a:p>
          <a:p>
            <a:r>
              <a:rPr lang="en-US"/>
              <a:t>Now variable  </a:t>
            </a:r>
            <a:r>
              <a:rPr lang="en-US" i="1"/>
              <a:t>x_1</a:t>
            </a:r>
            <a:r>
              <a:rPr lang="en-US"/>
              <a:t>  can be dropped from the cut. </a:t>
            </a:r>
          </a:p>
          <a:p>
            <a:r>
              <a:rPr lang="en-US"/>
              <a:t>The consensus operation leaves  </a:t>
            </a:r>
            <a:r>
              <a:rPr lang="en-US" i="1"/>
              <a:t>CDC_cut = b' x_4' + b' a</a:t>
            </a:r>
            <a:r>
              <a:rPr lang="en-US"/>
              <a:t> .</a:t>
            </a:r>
          </a:p>
          <a:p>
            <a:r>
              <a:rPr lang="en-US"/>
              <a:t>Then vertex  </a:t>
            </a:r>
            <a:r>
              <a:rPr lang="en-US" i="1"/>
              <a:t>c</a:t>
            </a:r>
            <a:r>
              <a:rPr lang="en-US"/>
              <a:t>  is chosen. For the cut{ b, c}  we have </a:t>
            </a:r>
            <a:r>
              <a:rPr lang="en-US" i="1"/>
              <a:t>CDC_cut = b'c'</a:t>
            </a:r>
            <a:r>
              <a:rPr lang="en-US"/>
              <a:t>  . </a:t>
            </a:r>
          </a:p>
          <a:p>
            <a:r>
              <a:rPr lang="en-US"/>
              <a:t>Eventually the algorithms reaches the primary outputs.</a:t>
            </a:r>
          </a:p>
          <a:p>
            <a:r>
              <a:rPr lang="en-US"/>
              <a:t>The output controllability dc set is  </a:t>
            </a:r>
            <a:r>
              <a:rPr lang="en-US" i="1"/>
              <a:t>CDC_out = e' = z_2' .</a:t>
            </a:r>
            <a:endParaRPr lang="en-US"/>
          </a:p>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B6C7CC3-6565-ED47-BB00-8C8B81CAD468}" type="slidenum">
              <a:rPr lang="en-US"/>
              <a:pPr/>
              <a:t>14</a:t>
            </a:fld>
            <a:endParaRPr lang="en-US"/>
          </a:p>
        </p:txBody>
      </p:sp>
      <p:sp>
        <p:nvSpPr>
          <p:cNvPr id="15667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6723" name="Rectangle 3"/>
          <p:cNvSpPr>
            <a:spLocks noGrp="1" noChangeArrowheads="1"/>
          </p:cNvSpPr>
          <p:nvPr>
            <p:ph type="body" idx="1"/>
          </p:nvPr>
        </p:nvSpPr>
        <p:spPr/>
        <p:txBody>
          <a:bodyPr/>
          <a:lstStyle/>
          <a:p>
            <a:r>
              <a:rPr lang="en-US"/>
              <a:t>The initial cut is the set of primary input variables.</a:t>
            </a:r>
          </a:p>
          <a:p>
            <a:r>
              <a:rPr lang="en-US"/>
              <a:t>To move the cut, vertices are sorted in a sequence compatible with the partial order induced by the network graph, and added to the cut one at a time. Vertices whose direct successors are all in the cut can be dropped from the cut.</a:t>
            </a:r>
          </a:p>
          <a:p>
            <a:r>
              <a:rPr lang="en-US"/>
              <a:t>For each vertex under consideration, its contribution to the SDC set is taken into account, by adding it to the CDC set of the current cut. For all vertices being dropped from the cut, the corresponding variables are removed by applying repeatedly the consensus operation on the local CDC set, i.e. by preserving the component of the CDC  set that is independent on those variables.</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0980ED4-1D17-4843-8F00-A69275C3FF6A}" type="slidenum">
              <a:rPr lang="en-US"/>
              <a:pPr/>
              <a:t>15</a:t>
            </a:fld>
            <a:endParaRPr lang="en-US"/>
          </a:p>
        </p:txBody>
      </p:sp>
      <p:sp>
        <p:nvSpPr>
          <p:cNvPr id="15687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8771" name="Rectangle 3"/>
          <p:cNvSpPr>
            <a:spLocks noGrp="1" noChangeArrowheads="1"/>
          </p:cNvSpPr>
          <p:nvPr>
            <p:ph type="body" idx="1"/>
          </p:nvPr>
        </p:nvSpPr>
        <p:spPr/>
        <p:txBody>
          <a:bodyPr/>
          <a:lstStyle/>
          <a:p>
            <a:r>
              <a:rPr lang="en-US"/>
              <a:t>A more efficient method to compute controllability dc sets is by means of range or  image computation. For a given cut of the network (or of a subnetwork), let f be the vector function that maps the primary inputs into the variables of the cut. </a:t>
            </a:r>
          </a:p>
          <a:p>
            <a:r>
              <a:rPr lang="en-US"/>
              <a:t>Then CDC_cut is just the complement of the image of  (CDC_in)'  under f.</a:t>
            </a:r>
          </a:p>
          <a:p>
            <a:r>
              <a:rPr lang="en-US"/>
              <a:t>For the sake of simplicity, assume first that  CDC_{in} is empty and then   CDC_{cut}  is just the complement of the range of  f .</a:t>
            </a:r>
          </a:p>
          <a:p>
            <a:r>
              <a:rPr lang="en-US"/>
              <a:t>Let us consider first the range of a single-output function  y = f (x) .</a:t>
            </a:r>
          </a:p>
          <a:p>
            <a:r>
              <a:rPr lang="en-US"/>
              <a:t>In general the function can evaluate to true or false according to the input values  x .</a:t>
            </a:r>
          </a:p>
          <a:p>
            <a:r>
              <a:rPr lang="en-US"/>
              <a:t>Hence the range can be expressed in terms of the output variable as   y + y' .</a:t>
            </a:r>
          </a:p>
          <a:p>
            <a:r>
              <a:rPr lang="en-US"/>
              <a:t>Exceptions are the cases when  f  is a tautology ( f = 1 ) and its range is  y , or  f'  is a tautology ( f = 0 ) and its range is  y' .</a:t>
            </a:r>
          </a:p>
          <a:p>
            <a:r>
              <a:rPr lang="en-US"/>
              <a:t>For multi-output functions, the range can be computed recursively.</a:t>
            </a:r>
          </a:p>
          <a:p>
            <a:endParaRPr lang="en-US"/>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C9AE86F-F230-FB4B-B415-4647E50FA919}" type="slidenum">
              <a:rPr lang="en-US"/>
              <a:pPr/>
              <a:t>16</a:t>
            </a:fld>
            <a:endParaRPr lang="en-US"/>
          </a:p>
        </p:txBody>
      </p:sp>
      <p:sp>
        <p:nvSpPr>
          <p:cNvPr id="15697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9795" name="Rectangle 3"/>
          <p:cNvSpPr>
            <a:spLocks noGrp="1" noChangeArrowheads="1"/>
          </p:cNvSpPr>
          <p:nvPr>
            <p:ph type="body" idx="1"/>
          </p:nvPr>
        </p:nvSpPr>
        <p:spPr/>
        <p:txBody>
          <a:bodyPr/>
          <a:lstStyle/>
          <a:p>
            <a:r>
              <a:rPr lang="en-US"/>
              <a:t>The range is the sum of two subsets. </a:t>
            </a:r>
          </a:p>
          <a:p>
            <a:r>
              <a:rPr lang="en-US"/>
              <a:t>The former corresponds to  y_1   true in conjunction with the range of the other components restricted to the subset of the domain where  y_1   is true. </a:t>
            </a:r>
          </a:p>
          <a:p>
            <a:r>
              <a:rPr lang="en-US"/>
              <a:t>The latter corresponds to  y_1  false with the range of the other components restricted to the subset of the domain where  y_1   is false.</a:t>
            </a:r>
          </a:p>
          <a:p>
            <a:r>
              <a:rPr lang="en-US"/>
              <a:t>In the example, we assume first that output d is true and then that it is false.</a:t>
            </a:r>
          </a:p>
          <a:p>
            <a:r>
              <a:rPr lang="en-US"/>
              <a:t>We compute then the possible output values for the other output e, based on this restriction.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B03A553-BB40-CA41-AB9A-A7AEF999C1D1}" type="slidenum">
              <a:rPr lang="en-US"/>
              <a:pPr/>
              <a:t>17</a:t>
            </a:fld>
            <a:endParaRPr lang="en-US"/>
          </a:p>
        </p:txBody>
      </p:sp>
      <p:sp>
        <p:nvSpPr>
          <p:cNvPr id="15708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0819" name="Rectangle 3"/>
          <p:cNvSpPr>
            <a:spLocks noGrp="1" noChangeArrowheads="1"/>
          </p:cNvSpPr>
          <p:nvPr>
            <p:ph type="body" idx="1"/>
          </p:nvPr>
        </p:nvSpPr>
        <p:spPr/>
        <p:txBody>
          <a:bodyPr/>
          <a:lstStyle/>
          <a:p>
            <a:r>
              <a:rPr lang="en-US"/>
              <a:t>In this example f is a vector function whose two components give the outputs as a function of the inputs.</a:t>
            </a:r>
          </a:p>
          <a:p>
            <a:r>
              <a:rPr lang="en-US"/>
              <a:t>(For simplicity, variable a is used instead of x_2 EXOR x_3)</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D322767-5FA6-0B4D-8C7A-C860F0F30A1D}" type="slidenum">
              <a:rPr lang="en-US"/>
              <a:pPr/>
              <a:t>18</a:t>
            </a:fld>
            <a:endParaRPr lang="en-US"/>
          </a:p>
        </p:txBody>
      </p:sp>
      <p:sp>
        <p:nvSpPr>
          <p:cNvPr id="15718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1843" name="Rectangle 3"/>
          <p:cNvSpPr>
            <a:spLocks noGrp="1" noChangeArrowheads="1"/>
          </p:cNvSpPr>
          <p:nvPr>
            <p:ph type="body" idx="1"/>
          </p:nvPr>
        </p:nvSpPr>
        <p:spPr/>
        <p:txBody>
          <a:bodyPr/>
          <a:lstStyle/>
          <a:p>
            <a:r>
              <a:rPr lang="en-US"/>
              <a:t>This example is fully described in the textbook.</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66B4C00-C4DF-BD48-A031-38C7828923D0}" type="slidenum">
              <a:rPr lang="en-US"/>
              <a:pPr/>
              <a:t>19</a:t>
            </a:fld>
            <a:endParaRPr lang="en-US"/>
          </a:p>
        </p:txBody>
      </p:sp>
      <p:sp>
        <p:nvSpPr>
          <p:cNvPr id="15728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2867" name="Rectangle 3"/>
          <p:cNvSpPr>
            <a:spLocks noGrp="1" noChangeArrowheads="1"/>
          </p:cNvSpPr>
          <p:nvPr>
            <p:ph type="body" idx="1"/>
          </p:nvPr>
        </p:nvSpPr>
        <p:spPr/>
        <p:txBody>
          <a:bodyPr/>
          <a:lstStyle/>
          <a:p>
            <a:r>
              <a:rPr lang="en-US"/>
              <a:t>In this other example, we assume that CDC_in is not void.</a:t>
            </a:r>
          </a:p>
          <a:p>
            <a:r>
              <a:rPr lang="en-US"/>
              <a:t>Thus we</a:t>
            </a:r>
            <a:r>
              <a:rPr lang="ja-JP" altLang="en-US">
                <a:latin typeface="Arial"/>
              </a:rPr>
              <a:t>’</a:t>
            </a:r>
            <a:r>
              <a:rPr lang="en-US"/>
              <a:t>ll use image computation instead of reange computation.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B1252CD-3011-D44B-9BE0-B831A4255B45}" type="slidenum">
              <a:rPr lang="en-US"/>
              <a:pPr/>
              <a:t>2</a:t>
            </a:fld>
            <a:endParaRPr lang="en-US"/>
          </a:p>
        </p:txBody>
      </p:sp>
      <p:sp>
        <p:nvSpPr>
          <p:cNvPr id="16117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1177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894546D-45AE-5F46-B1C5-8495317AB477}" type="slidenum">
              <a:rPr lang="en-US"/>
              <a:pPr/>
              <a:t>20</a:t>
            </a:fld>
            <a:endParaRPr lang="en-US"/>
          </a:p>
        </p:txBody>
      </p:sp>
      <p:sp>
        <p:nvSpPr>
          <p:cNvPr id="15738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3891" name="Rectangle 3"/>
          <p:cNvSpPr>
            <a:spLocks noGrp="1" noChangeArrowheads="1"/>
          </p:cNvSpPr>
          <p:nvPr>
            <p:ph type="body" idx="1"/>
          </p:nvPr>
        </p:nvSpPr>
        <p:spPr/>
        <p:txBody>
          <a:bodyPr/>
          <a:lstStyle/>
          <a:p>
            <a:r>
              <a:rPr lang="en-US"/>
              <a:t>This example is also fully described in the textbook. </a:t>
            </a:r>
          </a:p>
          <a:p>
            <a:r>
              <a:rPr lang="en-US"/>
              <a:t>Note that the difference is that we consider points that are inside the pink circle, which are the controllable points.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76D4319-6870-7A42-8AA2-4232646F4D5F}" type="slidenum">
              <a:rPr lang="en-US"/>
              <a:pPr/>
              <a:t>21</a:t>
            </a:fld>
            <a:endParaRPr lang="en-US"/>
          </a:p>
        </p:txBody>
      </p:sp>
      <p:sp>
        <p:nvSpPr>
          <p:cNvPr id="15749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4915" name="Rectangle 3"/>
          <p:cNvSpPr>
            <a:spLocks noGrp="1" noChangeArrowheads="1"/>
          </p:cNvSpPr>
          <p:nvPr>
            <p:ph type="body" idx="1"/>
          </p:nvPr>
        </p:nvSpPr>
        <p:spPr/>
        <p:txBody>
          <a:bodyPr/>
          <a:lstStyle/>
          <a:p>
            <a:r>
              <a:rPr lang="en-US"/>
              <a:t>The observability of a network variable can be tested by assuming that the</a:t>
            </a:r>
          </a:p>
          <a:p>
            <a:r>
              <a:rPr lang="en-US"/>
              <a:t>variable can be changed in polarity. The conditions under which such a change</a:t>
            </a:r>
          </a:p>
          <a:p>
            <a:r>
              <a:rPr lang="en-US"/>
              <a:t>is not perceived at an output is the corresponding observability dc set.</a:t>
            </a:r>
          </a:p>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1F5ACC3-08CC-8942-90E2-B2CAEBC88371}" type="slidenum">
              <a:rPr lang="en-US"/>
              <a:pPr/>
              <a:t>22</a:t>
            </a:fld>
            <a:endParaRPr lang="en-US"/>
          </a:p>
        </p:txBody>
      </p:sp>
      <p:sp>
        <p:nvSpPr>
          <p:cNvPr id="15759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5939" name="Rectangle 3"/>
          <p:cNvSpPr>
            <a:spLocks noGrp="1" noChangeArrowheads="1"/>
          </p:cNvSpPr>
          <p:nvPr>
            <p:ph type="body" idx="1"/>
          </p:nvPr>
        </p:nvSpPr>
        <p:spPr/>
        <p:txBody>
          <a:bodyPr/>
          <a:lstStyle/>
          <a:p>
            <a:r>
              <a:rPr lang="en-US"/>
              <a:t>Consider the behavior of a (single-output) network as expressed by a logic function   y = f(x) .</a:t>
            </a:r>
          </a:p>
          <a:p>
            <a:r>
              <a:rPr lang="en-US"/>
              <a:t>Then, the observability dc set is just the complement of the Boolean difference. </a:t>
            </a:r>
          </a:p>
          <a:p>
            <a:r>
              <a:rPr lang="en-US"/>
              <a:t>If the network has multiple outputs, the ODC set is a vector whose elements are the complemented Boolean differences of each scalar output function with respect to the variable of interest.</a:t>
            </a:r>
          </a:p>
          <a:p>
            <a:r>
              <a:rPr lang="en-US"/>
              <a:t>The problem is that there is seldom a representation of an output in terms of the variable of interest. Indeed a logic network is a cascade of blocks. Thus we search for network traversal algorithms to compute the ODCs.</a:t>
            </a:r>
          </a:p>
          <a:p>
            <a:endParaRPr lang="en-US"/>
          </a:p>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C22A6CB-8974-DE4E-92EC-B77AF29B49EA}" type="slidenum">
              <a:rPr lang="en-US"/>
              <a:pPr/>
              <a:t>23</a:t>
            </a:fld>
            <a:endParaRPr lang="en-US"/>
          </a:p>
        </p:txBody>
      </p:sp>
      <p:sp>
        <p:nvSpPr>
          <p:cNvPr id="15769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6963" name="Rectangle 3"/>
          <p:cNvSpPr>
            <a:spLocks noGrp="1" noChangeArrowheads="1"/>
          </p:cNvSpPr>
          <p:nvPr>
            <p:ph type="body" idx="1"/>
          </p:nvPr>
        </p:nvSpPr>
        <p:spPr/>
        <p:txBody>
          <a:bodyPr/>
          <a:lstStyle/>
          <a:p>
            <a:r>
              <a:rPr lang="en-US"/>
              <a:t>Consider first, as a simple example, a single-output network with a tree structure.</a:t>
            </a:r>
          </a:p>
          <a:p>
            <a:r>
              <a:rPr lang="en-US"/>
              <a:t>The scalar notation is used, being only one output involved.</a:t>
            </a:r>
          </a:p>
          <a:p>
            <a:r>
              <a:rPr lang="en-US"/>
              <a:t>Consider tree networks.</a:t>
            </a:r>
          </a:p>
          <a:p>
            <a:r>
              <a:rPr lang="en-US"/>
              <a:t>Assume we know ODC_out  determined by the environment and hence known.</a:t>
            </a:r>
          </a:p>
          <a:p>
            <a:r>
              <a:rPr lang="en-US"/>
              <a:t>We want to compute the ODC set for a vertex  v_x  whose direct successor  v_y   has a known ODC set.</a:t>
            </a:r>
          </a:p>
          <a:p>
            <a:r>
              <a:rPr lang="en-US"/>
              <a:t>The condition under which a change in polarity of  x  is not perceived at the output is the sum of two components:</a:t>
            </a:r>
          </a:p>
          <a:p>
            <a:pPr>
              <a:buFontTx/>
              <a:buChar char="-"/>
            </a:pPr>
            <a:r>
              <a:rPr lang="en-US"/>
              <a:t>The ODC of y</a:t>
            </a:r>
          </a:p>
          <a:p>
            <a:pPr>
              <a:buFontTx/>
              <a:buChar char="-"/>
            </a:pPr>
            <a:r>
              <a:rPr lang="en-US"/>
              <a:t>The conditions under which x does not propagate to y, i.e., the complement of the local Boolean difference.</a:t>
            </a:r>
          </a:p>
          <a:p>
            <a:r>
              <a:rPr lang="en-US"/>
              <a:t>Thus the network can be easily traversed from outputs to inputs.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0283D90-AEA4-994B-BE94-B94291E2DF18}" type="slidenum">
              <a:rPr lang="en-US"/>
              <a:pPr/>
              <a:t>24</a:t>
            </a:fld>
            <a:endParaRPr lang="en-US"/>
          </a:p>
        </p:txBody>
      </p:sp>
      <p:sp>
        <p:nvSpPr>
          <p:cNvPr id="15779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7987" name="Rectangle 3"/>
          <p:cNvSpPr>
            <a:spLocks noGrp="1" noChangeArrowheads="1"/>
          </p:cNvSpPr>
          <p:nvPr>
            <p:ph type="body" idx="1"/>
          </p:nvPr>
        </p:nvSpPr>
        <p:spPr/>
        <p:txBody>
          <a:bodyPr/>
          <a:lstStyle/>
          <a:p>
            <a:r>
              <a:rPr lang="en-US"/>
              <a:t>This example is fully explained in the textbook.</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6A47751-31F5-3C4A-9595-767B703608F0}" type="slidenum">
              <a:rPr lang="en-US"/>
              <a:pPr/>
              <a:t>25</a:t>
            </a:fld>
            <a:endParaRPr lang="en-US"/>
          </a:p>
        </p:txBody>
      </p:sp>
      <p:sp>
        <p:nvSpPr>
          <p:cNvPr id="15790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79011" name="Rectangle 3"/>
          <p:cNvSpPr>
            <a:spLocks noGrp="1" noChangeArrowheads="1"/>
          </p:cNvSpPr>
          <p:nvPr>
            <p:ph type="body" idx="1"/>
          </p:nvPr>
        </p:nvSpPr>
        <p:spPr/>
        <p:txBody>
          <a:bodyPr/>
          <a:lstStyle/>
          <a:p>
            <a:r>
              <a:rPr lang="en-US"/>
              <a:t>For networks with general topology, a vertex may have multiple fanout and multiple paths to any output. </a:t>
            </a:r>
          </a:p>
          <a:p>
            <a:r>
              <a:rPr lang="en-US"/>
              <a:t>This situation, called fanout reconvergence in jargon, is known to be hard to handle in both logic optimization and testing problems.</a:t>
            </a:r>
          </a:p>
          <a:p>
            <a:r>
              <a:rPr lang="en-US"/>
              <a:t>The problem lies in combining the observability of a variable along different paths.</a:t>
            </a:r>
          </a:p>
          <a:p>
            <a:r>
              <a:rPr lang="en-US"/>
              <a:t>A naive, but wrong, assumption is that the ODC set is the intersection of the ODC sets related to the different fanout stems. </a:t>
            </a:r>
          </a:p>
          <a:p>
            <a:r>
              <a:rPr lang="en-US"/>
              <a:t>Indeed, if a vertex has two (or more) paths to a given output, we must take into account the interplay of the ability of the paths to propagate to the output a change of polarity of the corresponding variable.</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DCBB882-2151-F341-BB81-74B743BA3C4A}" type="slidenum">
              <a:rPr lang="en-US"/>
              <a:pPr/>
              <a:t>26</a:t>
            </a:fld>
            <a:endParaRPr lang="en-US"/>
          </a:p>
        </p:txBody>
      </p:sp>
      <p:sp>
        <p:nvSpPr>
          <p:cNvPr id="15800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0035" name="Rectangle 3"/>
          <p:cNvSpPr>
            <a:spLocks noGrp="1" noChangeArrowheads="1"/>
          </p:cNvSpPr>
          <p:nvPr>
            <p:ph type="body" idx="1"/>
          </p:nvPr>
        </p:nvSpPr>
        <p:spPr/>
        <p:txBody>
          <a:bodyPr/>
          <a:lstStyle/>
          <a:p>
            <a:r>
              <a:rPr lang="en-US"/>
              <a:t>When considering networks with multi-way forks and reconverging fanout, we need to use the following procedure, which is exact.</a:t>
            </a:r>
          </a:p>
          <a:p>
            <a:r>
              <a:rPr lang="en-US"/>
              <a:t>First any multi-way fork can be replaced by a sequence of two-way forks.</a:t>
            </a:r>
          </a:p>
          <a:p>
            <a:r>
              <a:rPr lang="en-US"/>
              <a:t>Next, the ODC can be computed along the edges that stem out of the two-way forks, as in the case of tree traversal.</a:t>
            </a:r>
          </a:p>
          <a:p>
            <a:r>
              <a:rPr lang="en-US"/>
              <a:t>Last, we need to compute the vertex ODC on the basis of the ODCs of the two edges.</a:t>
            </a:r>
          </a:p>
          <a:p>
            <a:r>
              <a:rPr lang="en-US"/>
              <a:t>These ODC can be computed using a theorem stated in the slide.</a:t>
            </a:r>
          </a:p>
          <a:p>
            <a:r>
              <a:rPr lang="en-US"/>
              <a:t>The proof of this non-intuitive theorem is in the textbook.</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BC27639-F237-094F-88AA-EE1C6B9ABA63}" type="slidenum">
              <a:rPr lang="en-US"/>
              <a:pPr/>
              <a:t>27</a:t>
            </a:fld>
            <a:endParaRPr lang="en-US"/>
          </a:p>
        </p:txBody>
      </p:sp>
      <p:sp>
        <p:nvSpPr>
          <p:cNvPr id="15810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1059" name="Rectangle 3"/>
          <p:cNvSpPr>
            <a:spLocks noGrp="1" noChangeArrowheads="1"/>
          </p:cNvSpPr>
          <p:nvPr>
            <p:ph type="body" idx="1"/>
          </p:nvPr>
        </p:nvSpPr>
        <p:spPr/>
        <p:txBody>
          <a:bodyPr/>
          <a:lstStyle/>
          <a:p>
            <a:r>
              <a:rPr lang="en-US"/>
              <a:t>This example is fully described in the textbook.</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22E63A5-CD3D-D546-A12F-A1A4417BEF9E}" type="slidenum">
              <a:rPr lang="en-US"/>
              <a:pPr/>
              <a:t>28</a:t>
            </a:fld>
            <a:endParaRPr lang="en-US"/>
          </a:p>
        </p:txBody>
      </p:sp>
      <p:sp>
        <p:nvSpPr>
          <p:cNvPr id="1582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2083" name="Rectangle 3"/>
          <p:cNvSpPr>
            <a:spLocks noGrp="1" noChangeArrowheads="1"/>
          </p:cNvSpPr>
          <p:nvPr>
            <p:ph type="body" idx="1"/>
          </p:nvPr>
        </p:nvSpPr>
        <p:spPr/>
        <p:txBody>
          <a:bodyPr/>
          <a:lstStyle/>
          <a:p>
            <a:r>
              <a:rPr lang="en-US"/>
              <a:t>In summary, dc sets can be computed by traversing the network.</a:t>
            </a:r>
          </a:p>
          <a:p>
            <a:r>
              <a:rPr lang="en-US"/>
              <a:t>For controllability, we traverse the network from inputs to outputs.</a:t>
            </a:r>
          </a:p>
          <a:p>
            <a:r>
              <a:rPr lang="en-US"/>
              <a:t>For observability, the network is traversed in the opposite direction.</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64D0B68-C699-5444-A0DC-1526906A2566}" type="slidenum">
              <a:rPr lang="en-US"/>
              <a:pPr/>
              <a:t>29</a:t>
            </a:fld>
            <a:endParaRPr lang="en-US"/>
          </a:p>
        </p:txBody>
      </p:sp>
      <p:sp>
        <p:nvSpPr>
          <p:cNvPr id="15831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3107" name="Rectangle 3"/>
          <p:cNvSpPr>
            <a:spLocks noGrp="1" noChangeArrowheads="1"/>
          </p:cNvSpPr>
          <p:nvPr>
            <p:ph type="body" idx="1"/>
          </p:nvPr>
        </p:nvSpPr>
        <p:spPr/>
        <p:txBody>
          <a:bodyPr/>
          <a:lstStyle/>
          <a:p>
            <a:r>
              <a:rPr lang="en-US"/>
              <a:t>Two-level logic optimization algorithms are applicable to this problem under the assumption that local functions are represented by two-level sop forms.</a:t>
            </a:r>
          </a:p>
          <a:p>
            <a:r>
              <a:rPr lang="en-US"/>
              <a:t>Nevertheless we must consider a few subtle differences with respect to the problems. First, the objective of local function simplification in the frame of multiple-level logic optimization  should not be the reduction of the number of terms. A more relevant goal is reducing the number of literals.  It may also be important to minimize the cardinality of the support set of the local function, which is directly related to the required local interconnections.</a:t>
            </a:r>
          </a:p>
          <a:p>
            <a:r>
              <a:rPr lang="en-US"/>
              <a:t>Exact and heuristic algorithm for two-level minimization can be modified to optimize the number of literals. In the exact case, prime implicants can be weighted by the number of literals they represent as a product,  leading to a minimum weighted (unate) covering problem, that can be solved with the usual methods. </a:t>
            </a:r>
          </a:p>
          <a:p>
            <a:r>
              <a:rPr lang="en-US"/>
              <a:t>In the heuristic case, the expand operator yields a prime cover, that corresponds to a locally minimum-literal solution. The minimizer may be steered by heuristic rules</a:t>
            </a:r>
          </a:p>
          <a:p>
            <a:r>
              <a:rPr lang="en-US"/>
              <a:t>toward a solution that rewards a maximal reduction of literals (instead of product terms).</a:t>
            </a:r>
          </a:p>
          <a:p>
            <a:r>
              <a:rPr lang="en-US"/>
              <a:t>The second noteworthy issue in simplifying a local function is that the reduction in literals can be achieved by using a variable which was not originally in the support set. </a:t>
            </a:r>
          </a:p>
          <a:p>
            <a:r>
              <a:rPr lang="en-US"/>
              <a:t>Roughly speaking, this corresponds to 'substituting a portion of the function' by that variable. Indeed, this is exactly the same as performing the Boolean substitution transformation,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B65A915-D2AE-654F-A451-D88286EB651E}" type="slidenum">
              <a:rPr lang="en-US"/>
              <a:pPr/>
              <a:t>3</a:t>
            </a:fld>
            <a:endParaRPr lang="en-US"/>
          </a:p>
        </p:txBody>
      </p:sp>
      <p:sp>
        <p:nvSpPr>
          <p:cNvPr id="15564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56483" name="Rectangle 3"/>
          <p:cNvSpPr>
            <a:spLocks noGrp="1" noChangeArrowheads="1"/>
          </p:cNvSpPr>
          <p:nvPr>
            <p:ph type="body" idx="1"/>
          </p:nvPr>
        </p:nvSpPr>
        <p:spPr/>
        <p:txBody>
          <a:bodyPr/>
          <a:lstStyle/>
          <a:p>
            <a:r>
              <a:rPr lang="en-US"/>
              <a:t>We consider transformations on logic networks that use the full power of the Boolean model. </a:t>
            </a:r>
          </a:p>
          <a:p>
            <a:r>
              <a:rPr lang="en-US"/>
              <a:t>Hence, each vertex of the network is associated with a local Boolean function and a local dc set. </a:t>
            </a:r>
          </a:p>
          <a:p>
            <a:r>
              <a:rPr lang="en-US"/>
              <a:t>Thus, dc computation is a major ingredient of Boolean methods.</a:t>
            </a:r>
          </a:p>
          <a:p>
            <a:r>
              <a:rPr lang="en-US"/>
              <a:t>The fundamental transformation is the Boolean simplification of one, or more, local  functions. </a:t>
            </a:r>
          </a:p>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35063FD-1D5A-714F-9886-F2F3A6875F31}" type="slidenum">
              <a:rPr lang="en-US"/>
              <a:pPr/>
              <a:t>30</a:t>
            </a:fld>
            <a:endParaRPr lang="en-US"/>
          </a:p>
        </p:txBody>
      </p:sp>
      <p:sp>
        <p:nvSpPr>
          <p:cNvPr id="15841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4131" name="Rectangle 3"/>
          <p:cNvSpPr>
            <a:spLocks noGrp="1" noChangeArrowheads="1"/>
          </p:cNvSpPr>
          <p:nvPr>
            <p:ph type="body" idx="1"/>
          </p:nvPr>
        </p:nvSpPr>
        <p:spPr/>
        <p:txBody>
          <a:bodyPr/>
          <a:lstStyle/>
          <a:p>
            <a:r>
              <a:rPr lang="en-US"/>
              <a:t>In this example it is shown how Boolean substitution can be achieved by a logic minimizer which receives as inputs a function and a dc set. Two variables are dropped and a variable is added, thus effecting the substitution.</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CD2B854-41C5-D843-B530-B72E3A3ABD8E}" type="slidenum">
              <a:rPr lang="en-US"/>
              <a:pPr/>
              <a:t>31</a:t>
            </a:fld>
            <a:endParaRPr lang="en-US"/>
          </a:p>
        </p:txBody>
      </p:sp>
      <p:sp>
        <p:nvSpPr>
          <p:cNvPr id="15851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5155" name="Rectangle 3"/>
          <p:cNvSpPr>
            <a:spLocks noGrp="1" noChangeArrowheads="1"/>
          </p:cNvSpPr>
          <p:nvPr>
            <p:ph type="body" idx="1"/>
          </p:nvPr>
        </p:nvSpPr>
        <p:spPr/>
        <p:txBody>
          <a:bodyPr/>
          <a:lstStyle/>
          <a:p>
            <a:r>
              <a:rPr lang="en-US"/>
              <a:t>We can envision two major strategies for performing Boolean simplification:</a:t>
            </a:r>
          </a:p>
          <a:p>
            <a:pPr>
              <a:buFontTx/>
              <a:buChar char="-"/>
            </a:pPr>
            <a:r>
              <a:rPr lang="en-US"/>
              <a:t>optimizing the local functions one at a time, </a:t>
            </a:r>
          </a:p>
          <a:p>
            <a:pPr>
              <a:buFontTx/>
              <a:buChar char="-"/>
            </a:pPr>
            <a:r>
              <a:rPr lang="en-US"/>
              <a:t>optimizing simultaneously a set of local functions.</a:t>
            </a:r>
          </a:p>
          <a:p>
            <a:r>
              <a:rPr lang="en-US"/>
              <a:t>Consequently, the target of each simplification is a vertex in the first case, and a subnetwork in the second case.</a:t>
            </a:r>
          </a:p>
          <a:p>
            <a:r>
              <a:rPr lang="en-US"/>
              <a:t>In the first case, the simplify operator is iteratively applied to a set of logic functions.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4CFC9E1-53FE-5449-8139-8624FF702EEE}" type="slidenum">
              <a:rPr lang="en-US"/>
              <a:pPr/>
              <a:t>32</a:t>
            </a:fld>
            <a:endParaRPr lang="en-US"/>
          </a:p>
        </p:txBody>
      </p:sp>
      <p:sp>
        <p:nvSpPr>
          <p:cNvPr id="15861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6179" name="Rectangle 3"/>
          <p:cNvSpPr>
            <a:spLocks noGrp="1" noChangeArrowheads="1"/>
          </p:cNvSpPr>
          <p:nvPr>
            <p:ph type="body" idx="1"/>
          </p:nvPr>
        </p:nvSpPr>
        <p:spPr/>
        <p:txBody>
          <a:bodyPr/>
          <a:lstStyle/>
          <a:p>
            <a:r>
              <a:rPr lang="en-US"/>
              <a:t>To gain some insight into the problem, let us consider a local simplification (or substitution) as the replacement of a function f by a function g.</a:t>
            </a:r>
          </a:p>
          <a:p>
            <a:r>
              <a:rPr lang="en-US"/>
              <a:t>The difference (EXOR) of f vs. g is the perturbation that we insert into the network.</a:t>
            </a:r>
          </a:p>
          <a:p>
            <a:r>
              <a:rPr lang="en-US"/>
              <a:t>The optimization is a feasible transformation if and only is the perturbation is contained in the dc set. Note that dc set can be approximated by smaller sets, and in this case optimization is still valid but is performed under reduced degrees of freedom.</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8F3A307-DF9F-D342-B965-26BC23638CE5}" type="slidenum">
              <a:rPr lang="en-US"/>
              <a:pPr/>
              <a:t>33</a:t>
            </a:fld>
            <a:endParaRPr lang="en-US"/>
          </a:p>
        </p:txBody>
      </p:sp>
      <p:sp>
        <p:nvSpPr>
          <p:cNvPr id="15872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7203" name="Rectangle 3"/>
          <p:cNvSpPr>
            <a:spLocks noGrp="1" noChangeArrowheads="1"/>
          </p:cNvSpPr>
          <p:nvPr>
            <p:ph type="body" idx="1"/>
          </p:nvPr>
        </p:nvSpPr>
        <p:spPr/>
        <p:txBody>
          <a:bodyPr/>
          <a:lstStyle/>
          <a:p>
            <a:r>
              <a:rPr lang="en-US"/>
              <a:t>Assume that there are no external dc sets, and that we want to optimize  f_x  by replacing the AND gate by a straight connection, i.e  g_x = a .</a:t>
            </a:r>
          </a:p>
          <a:p>
            <a:r>
              <a:rPr lang="en-US"/>
              <a:t>Hence the perturbation is  f_x  EXOR  g_x  =  \ ab' .</a:t>
            </a:r>
          </a:p>
          <a:p>
            <a:r>
              <a:rPr lang="en-US"/>
              <a:t>A feasible replacement is one where the perturbation is contained in the local dc set  DC_x .</a:t>
            </a:r>
          </a:p>
          <a:p>
            <a:r>
              <a:rPr lang="en-US"/>
              <a:t>A simple analysis yields  ODC_x = y' = b'+c' . Then   DC_x =  b' + c' ,   because the inputs of  g_x  are primary inputs.  </a:t>
            </a:r>
          </a:p>
          <a:p>
            <a:r>
              <a:rPr lang="en-US"/>
              <a:t>Since   the perturbation ab' is included in the ds set  b' + c'   the replacement is feasible.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DE8A4BD-2235-0B41-8597-92958C5E5AEC}" type="slidenum">
              <a:rPr lang="en-US"/>
              <a:pPr/>
              <a:t>34</a:t>
            </a:fld>
            <a:endParaRPr lang="en-US"/>
          </a:p>
        </p:txBody>
      </p:sp>
      <p:sp>
        <p:nvSpPr>
          <p:cNvPr id="15882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8227" name="Rectangle 3"/>
          <p:cNvSpPr>
            <a:spLocks noGrp="1" noChangeArrowheads="1"/>
          </p:cNvSpPr>
          <p:nvPr>
            <p:ph type="body" idx="1"/>
          </p:nvPr>
        </p:nvSpPr>
        <p:spPr/>
        <p:txBody>
          <a:bodyPr/>
          <a:lstStyle/>
          <a:p>
            <a:r>
              <a:rPr lang="en-US"/>
              <a:t>We consider now the problem of the simultaneous optimization of the functions associated with a set of vertices of a logic network. We use perturbation analysis as a way of describing the replacement of local functions with new ones at the vertices of interest.</a:t>
            </a:r>
          </a:p>
          <a:p>
            <a:r>
              <a:rPr lang="en-US"/>
              <a:t>It would be useful to transform this inequality into bounds on the individual perturbations in a fashion similar to single perturbations. Unfortunately the bounds are more complex than those use in single-vertex optimization.</a:t>
            </a:r>
          </a:p>
          <a:p>
            <a:r>
              <a:rPr lang="en-US"/>
              <a:t>Note first that a simultaneous optimization of multiple vertices using the local\dc sets, computed as in the previous section, would lead to erroneous results.</a:t>
            </a:r>
          </a:p>
          <a:p>
            <a:r>
              <a:rPr lang="en-US"/>
              <a:t>Multiple perturbations are described exactly by Boolean relation models.</a:t>
            </a:r>
          </a:p>
          <a:p>
            <a:endParaRPr lang="en-US"/>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4BA8B07-F902-154E-8748-8F92A921EB45}" type="slidenum">
              <a:rPr lang="en-US"/>
              <a:pPr/>
              <a:t>35</a:t>
            </a:fld>
            <a:endParaRPr lang="en-US"/>
          </a:p>
        </p:txBody>
      </p:sp>
      <p:sp>
        <p:nvSpPr>
          <p:cNvPr id="15892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89251" name="Rectangle 3"/>
          <p:cNvSpPr>
            <a:spLocks noGrp="1" noChangeArrowheads="1"/>
          </p:cNvSpPr>
          <p:nvPr>
            <p:ph type="body" idx="1"/>
          </p:nvPr>
        </p:nvSpPr>
        <p:spPr/>
        <p:txBody>
          <a:bodyPr/>
          <a:lstStyle/>
          <a:p>
            <a:r>
              <a:rPr lang="en-US"/>
              <a:t>In the example, it is clear that we can apply a transformation to an AND gate only.</a:t>
            </a:r>
          </a:p>
          <a:p>
            <a:r>
              <a:rPr lang="en-US"/>
              <a:t>(top or bottom). Replacing both AND gates with wires is erroneous.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7D50547-CAC7-FB49-8D24-77A4B2A16180}" type="slidenum">
              <a:rPr lang="en-US"/>
              <a:pPr/>
              <a:t>36</a:t>
            </a:fld>
            <a:endParaRPr lang="en-US"/>
          </a:p>
        </p:txBody>
      </p:sp>
      <p:sp>
        <p:nvSpPr>
          <p:cNvPr id="159027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0275" name="Rectangle 3"/>
          <p:cNvSpPr>
            <a:spLocks noGrp="1" noChangeArrowheads="1"/>
          </p:cNvSpPr>
          <p:nvPr>
            <p:ph type="body" idx="1"/>
          </p:nvPr>
        </p:nvSpPr>
        <p:spPr/>
        <p:txBody>
          <a:bodyPr/>
          <a:lstStyle/>
          <a:p>
            <a:r>
              <a:rPr lang="en-US"/>
              <a:t>Let  x,y  represent the perturbed variables. The primary output is true only when  x,y = 1,1  . </a:t>
            </a:r>
          </a:p>
          <a:p>
            <a:r>
              <a:rPr lang="en-US"/>
              <a:t>The remaining patterns for  x,y , i.e. { 0,0; 0,1; 1,0 } are equivalent. </a:t>
            </a:r>
          </a:p>
          <a:p>
            <a:r>
              <a:rPr lang="en-US"/>
              <a:t>Hence the subnetwork with inputs  a,b,c  and outputs  x,y  can be represented by the following Boolean relation above.</a:t>
            </a:r>
          </a:p>
          <a:p>
            <a:r>
              <a:rPr lang="en-US"/>
              <a:t>A minimum-literal solution is also shown above, corresponding to  x= a  and  y=bc. </a:t>
            </a:r>
          </a:p>
          <a:p>
            <a:r>
              <a:rPr lang="en-US"/>
              <a:t>Note that this solution is not unique.</a:t>
            </a:r>
          </a:p>
          <a:p>
            <a:r>
              <a:rPr lang="en-US"/>
              <a:t>For example, another minimum-literal solution is   x= ab  and  y=c.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9DB6F8A-0B1C-5F4B-BBFB-6CC178D1F500}" type="slidenum">
              <a:rPr lang="en-US"/>
              <a:pPr/>
              <a:t>37</a:t>
            </a:fld>
            <a:endParaRPr lang="en-US"/>
          </a:p>
        </p:txBody>
      </p:sp>
      <p:sp>
        <p:nvSpPr>
          <p:cNvPr id="159129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1299" name="Rectangle 3"/>
          <p:cNvSpPr>
            <a:spLocks noGrp="1" noChangeArrowheads="1"/>
          </p:cNvSpPr>
          <p:nvPr>
            <p:ph type="body" idx="1"/>
          </p:nvPr>
        </p:nvSpPr>
        <p:spPr/>
        <p:txBody>
          <a:bodyPr/>
          <a:lstStyle/>
          <a:p>
            <a:r>
              <a:rPr lang="en-US"/>
              <a:t>The feasible perturbations can be expressed as solutions to a Boolean relation.</a:t>
            </a:r>
          </a:p>
          <a:p>
            <a:r>
              <a:rPr lang="en-US"/>
              <a:t>Two points are noteworthy. First, Boolean relations capture more degrees of freedom than dc sets, and thus multiple-vertex optimization is a more powerful paradigm for optimization than single-vertex optimization.</a:t>
            </a:r>
          </a:p>
          <a:p>
            <a:r>
              <a:rPr lang="en-US"/>
              <a:t>Second, Boolean relations reduce to Boolean functions in the limiting case of single-vertex optimization.</a:t>
            </a:r>
          </a:p>
          <a:p>
            <a:r>
              <a:rPr lang="en-US"/>
              <a:t>Indeed, single-output relations are logic functions, possibly incompletely specified.</a:t>
            </a:r>
          </a:p>
          <a:p>
            <a:r>
              <a:rPr lang="en-US"/>
              <a:t>In summary, there are then two major avenues for multiple-vertex optimization.</a:t>
            </a:r>
          </a:p>
          <a:p>
            <a:r>
              <a:rPr lang="en-US"/>
              <a:t>The first is to extract the subnetwork target of optimization model its input/output behavior  as a Boolean relation, and apply corresponding exact (or heuristic) minimization techniques.</a:t>
            </a:r>
          </a:p>
          <a:p>
            <a:r>
              <a:rPr lang="en-US"/>
              <a:t>The second method is to search for bounds for feasible simultaneous perturbations.</a:t>
            </a:r>
          </a:p>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498694E-F731-4E48-872C-1F3383587258}" type="slidenum">
              <a:rPr lang="en-US"/>
              <a:pPr/>
              <a:t>38</a:t>
            </a:fld>
            <a:endParaRPr lang="en-US"/>
          </a:p>
        </p:txBody>
      </p:sp>
      <p:sp>
        <p:nvSpPr>
          <p:cNvPr id="15923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2323" name="Rectangle 3"/>
          <p:cNvSpPr>
            <a:spLocks noGrp="1" noChangeArrowheads="1"/>
          </p:cNvSpPr>
          <p:nvPr>
            <p:ph type="body" idx="1"/>
          </p:nvPr>
        </p:nvSpPr>
        <p:spPr/>
        <p:txBody>
          <a:bodyPr/>
          <a:lstStyle/>
          <a:p>
            <a:r>
              <a:rPr lang="en-US"/>
              <a:t>Searching  for bounds of feasible simultaneous perturbations can be used to compute mutually compatible dc sets, that reflect the degrees of freedom of each local function in the simultaneous optimization problem. </a:t>
            </a:r>
          </a:p>
          <a:p>
            <a:r>
              <a:rPr lang="en-US"/>
              <a:t>Such dc sets are termed compatible dc conditions, and express sufficient conditions to be met for a transformation to be feasible.</a:t>
            </a:r>
          </a:p>
          <a:p>
            <a:r>
              <a:rPr lang="en-US"/>
              <a:t>These methods are faster (but inexact) as compared to the Boolean relation model.</a:t>
            </a:r>
          </a:p>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8048E2F-4200-7644-A290-67AAB85340F3}" type="slidenum">
              <a:rPr lang="en-US"/>
              <a:pPr/>
              <a:t>39</a:t>
            </a:fld>
            <a:endParaRPr lang="en-US"/>
          </a:p>
        </p:txBody>
      </p:sp>
      <p:sp>
        <p:nvSpPr>
          <p:cNvPr id="15933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3347" name="Rectangle 3"/>
          <p:cNvSpPr>
            <a:spLocks noGrp="1" noChangeArrowheads="1"/>
          </p:cNvSpPr>
          <p:nvPr>
            <p:ph type="body" idx="1"/>
          </p:nvPr>
        </p:nvSpPr>
        <p:spPr/>
        <p:txBody>
          <a:bodyPr/>
          <a:lstStyle/>
          <a:p>
            <a:r>
              <a:rPr lang="en-US"/>
              <a:t>From a practical standpoint, the derivation of CODC sets is very important, because it enables us to simplify simultaneously and correctly a set of local functions. </a:t>
            </a:r>
          </a:p>
          <a:p>
            <a:r>
              <a:rPr lang="en-US"/>
              <a:t>Thus CODCs play the role that ODC have in single-vertex optimization.</a:t>
            </a:r>
          </a:p>
          <a:p>
            <a:r>
              <a:rPr lang="en-US"/>
              <a:t>Maximal CODC set are relevant because they provide more degrees of freedom than non maximal ones.</a:t>
            </a:r>
          </a:p>
          <a:p>
            <a:r>
              <a:rPr lang="en-US"/>
              <a:t>From an intuitive point of view, we can justify the computation of the CODC sets as follows.</a:t>
            </a:r>
          </a:p>
          <a:p>
            <a:r>
              <a:rPr lang="en-US"/>
              <a:t>Let us order the vertices of interest in an arbitrary sequence. The first vertex would have its CODC equal to its ODC set. The second vertex, would have a CODC smaller than its ODC by a quantity that measures how much a permissible perturbation at the first vertex would increase the observability of the second (i.e. deprive the second vertex of some degrees of freedom). And so on ...</a:t>
            </a:r>
          </a:p>
          <a:p>
            <a:r>
              <a:rPr lang="en-US"/>
              <a:t>Two simple observations are obvious. First, the CODC sets depend on the order of the variables being considered. This is because we remove iteratively the dependency of the ODC set on the other perturbations.</a:t>
            </a:r>
          </a:p>
          <a:p>
            <a:r>
              <a:rPr lang="en-US"/>
              <a:t>Since it is not efficient to consider all orders, then we must settle for a possible underestimation of the degrees of freedom due to observability.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4EEBBDF-1890-E447-8BDF-63465C9C646F}" type="slidenum">
              <a:rPr lang="en-US"/>
              <a:pPr/>
              <a:t>4</a:t>
            </a:fld>
            <a:endParaRPr lang="en-US"/>
          </a:p>
        </p:txBody>
      </p:sp>
      <p:sp>
        <p:nvSpPr>
          <p:cNvPr id="15575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57507" name="Rectangle 3"/>
          <p:cNvSpPr>
            <a:spLocks noGrp="1" noChangeArrowheads="1"/>
          </p:cNvSpPr>
          <p:nvPr>
            <p:ph type="body" idx="1"/>
          </p:nvPr>
        </p:nvSpPr>
        <p:spPr/>
        <p:txBody>
          <a:bodyPr/>
          <a:lstStyle/>
          <a:p>
            <a:r>
              <a:rPr lang="en-US"/>
              <a:t>Generally speaking, dc conditions are related to the embedding of a Boolean function in an environment. </a:t>
            </a:r>
          </a:p>
          <a:p>
            <a:r>
              <a:rPr lang="en-US"/>
              <a:t>The knowledge of the environment can be captured by means of the relevant patterns at the primary inputs and outputs.</a:t>
            </a:r>
          </a:p>
          <a:p>
            <a:r>
              <a:rPr lang="en-US"/>
              <a:t>The dc conditions related to the environment, called collectively external dc conditions, consist of a controllability and an observability component.</a:t>
            </a:r>
          </a:p>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E369F82-2399-D64C-B068-6A44742BDF5B}" type="slidenum">
              <a:rPr lang="en-US"/>
              <a:pPr/>
              <a:t>40</a:t>
            </a:fld>
            <a:endParaRPr lang="en-US"/>
          </a:p>
        </p:txBody>
      </p:sp>
      <p:sp>
        <p:nvSpPr>
          <p:cNvPr id="15943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4371" name="Rectangle 3"/>
          <p:cNvSpPr>
            <a:spLocks noGrp="1" noChangeArrowheads="1"/>
          </p:cNvSpPr>
          <p:nvPr>
            <p:ph type="body" idx="1"/>
          </p:nvPr>
        </p:nvSpPr>
        <p:spPr/>
        <p:txBody>
          <a:bodyPr/>
          <a:lstStyle/>
          <a:p>
            <a:r>
              <a:rPr lang="en-US"/>
              <a:t>This example, fully detailed in the textbook, entails the computation of:</a:t>
            </a:r>
          </a:p>
          <a:p>
            <a:pPr>
              <a:buFontTx/>
              <a:buChar char="-"/>
            </a:pPr>
            <a:r>
              <a:rPr lang="en-US"/>
              <a:t>CODC = ODC at vertex y</a:t>
            </a:r>
          </a:p>
          <a:p>
            <a:pPr>
              <a:buFontTx/>
              <a:buChar char="-"/>
            </a:pPr>
            <a:r>
              <a:rPr lang="en-US"/>
              <a:t>CODC at vertex x</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06E1834-C697-1047-B32F-BE4EAA32305F}" type="slidenum">
              <a:rPr lang="en-US"/>
              <a:pPr/>
              <a:t>41</a:t>
            </a:fld>
            <a:endParaRPr lang="en-US"/>
          </a:p>
        </p:txBody>
      </p:sp>
      <p:sp>
        <p:nvSpPr>
          <p:cNvPr id="15953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5395" name="Rectangle 3"/>
          <p:cNvSpPr>
            <a:spLocks noGrp="1" noChangeArrowheads="1"/>
          </p:cNvSpPr>
          <p:nvPr>
            <p:ph type="body" idx="1"/>
          </p:nvPr>
        </p:nvSpPr>
        <p:spPr/>
        <p:txBody>
          <a:bodyPr/>
          <a:lstStyle/>
          <a:p>
            <a:r>
              <a:rPr lang="en-US"/>
              <a:t>With the computed CODC, it is clear that simultaneous optimization at vertices x and y can be performed.</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B383570-0B34-C940-AEA4-6E86B6E54DF7}" type="slidenum">
              <a:rPr lang="en-US"/>
              <a:pPr/>
              <a:t>42</a:t>
            </a:fld>
            <a:endParaRPr lang="en-US"/>
          </a:p>
        </p:txBody>
      </p:sp>
      <p:sp>
        <p:nvSpPr>
          <p:cNvPr id="15964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6419" name="Rectangle 3"/>
          <p:cNvSpPr>
            <a:spLocks noGrp="1" noChangeArrowheads="1"/>
          </p:cNvSpPr>
          <p:nvPr>
            <p:ph type="body" idx="1"/>
          </p:nvPr>
        </p:nvSpPr>
        <p:spPr/>
        <p:txBody>
          <a:bodyPr/>
          <a:lstStyle/>
          <a:p>
            <a:r>
              <a:rPr lang="en-US"/>
              <a:t>In summary, Boolean methods can be used to restructure networks.  </a:t>
            </a:r>
          </a:p>
          <a:p>
            <a:r>
              <a:rPr lang="en-US"/>
              <a:t>They rely heavily on  the computation and use of dc conditions.</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DF6FF2B-C2E5-D64A-A6EA-13CDC5E0307D}" type="slidenum">
              <a:rPr lang="en-US"/>
              <a:pPr/>
              <a:t>43</a:t>
            </a:fld>
            <a:endParaRPr lang="en-US"/>
          </a:p>
        </p:txBody>
      </p:sp>
      <p:sp>
        <p:nvSpPr>
          <p:cNvPr id="16128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1280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CDCC5EA-B9D0-D444-8070-4AF19ED0FD99}" type="slidenum">
              <a:rPr lang="en-US"/>
              <a:pPr/>
              <a:t>44</a:t>
            </a:fld>
            <a:endParaRPr lang="en-US"/>
          </a:p>
        </p:txBody>
      </p:sp>
      <p:sp>
        <p:nvSpPr>
          <p:cNvPr id="15974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7443" name="Rectangle 3"/>
          <p:cNvSpPr>
            <a:spLocks noGrp="1" noChangeArrowheads="1"/>
          </p:cNvSpPr>
          <p:nvPr>
            <p:ph type="body" idx="1"/>
          </p:nvPr>
        </p:nvSpPr>
        <p:spPr/>
        <p:txBody>
          <a:bodyPr/>
          <a:lstStyle/>
          <a:p>
            <a:r>
              <a:rPr lang="en-US"/>
              <a:t>Optimization of multiple-level logic circuits is tightly connected to their testability properties, as in the case of two-level logic circuits. </a:t>
            </a:r>
          </a:p>
          <a:p>
            <a:r>
              <a:rPr lang="en-US"/>
              <a:t>We say that a circuit is fully testable circuit if it has test patterns which can detect all faults.</a:t>
            </a:r>
          </a:p>
          <a:p>
            <a:r>
              <a:rPr lang="en-US"/>
              <a:t>We restrict our analysis to stuck-at faults, which represent the most common fault model. </a:t>
            </a:r>
          </a:p>
          <a:p>
            <a:r>
              <a:rPr lang="en-US"/>
              <a:t>Whereas the major goals in logic synthesis are to provide  minimum area (or delay) circuits possibly under delay (or area) constraints, the synthesis of a fully (or at least highly) testable circuits for single/multiple stuck-at faults is also highly desirable.</a:t>
            </a:r>
          </a:p>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02504B9-BF04-5D4E-9F40-FBD5BB6FC930}" type="slidenum">
              <a:rPr lang="en-US"/>
              <a:pPr/>
              <a:t>45</a:t>
            </a:fld>
            <a:endParaRPr lang="en-US"/>
          </a:p>
        </p:txBody>
      </p:sp>
      <p:sp>
        <p:nvSpPr>
          <p:cNvPr id="15984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8467" name="Rectangle 3"/>
          <p:cNvSpPr>
            <a:spLocks noGrp="1" noChangeArrowheads="1"/>
          </p:cNvSpPr>
          <p:nvPr>
            <p:ph type="body" idx="1"/>
          </p:nvPr>
        </p:nvSpPr>
        <p:spPr/>
        <p:txBody>
          <a:bodyPr/>
          <a:lstStyle/>
          <a:p>
            <a:r>
              <a:rPr lang="en-US"/>
              <a:t>The test patterns for a circuit can be defined in terms of controllability and observability dc conditions. </a:t>
            </a:r>
          </a:p>
          <a:p>
            <a:r>
              <a:rPr lang="en-US"/>
              <a:t>Indeed, to test a net for a stuck at 0, we want a pattern that can control it to a 1 and</a:t>
            </a:r>
          </a:p>
          <a:p>
            <a:r>
              <a:rPr lang="en-US"/>
              <a:t>Under which the net is observable. For stuck-at 1, it is similar, the net being controlled to 0.</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BD94706-5B94-C347-B8A3-FB7783C6D355}" type="slidenum">
              <a:rPr lang="en-US"/>
              <a:pPr/>
              <a:t>46</a:t>
            </a:fld>
            <a:endParaRPr lang="en-US"/>
          </a:p>
        </p:txBody>
      </p:sp>
      <p:sp>
        <p:nvSpPr>
          <p:cNvPr id="15994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99491" name="Rectangle 3"/>
          <p:cNvSpPr>
            <a:spLocks noGrp="1" noChangeArrowheads="1"/>
          </p:cNvSpPr>
          <p:nvPr>
            <p:ph type="body" idx="1"/>
          </p:nvPr>
        </p:nvSpPr>
        <p:spPr/>
        <p:txBody>
          <a:bodyPr/>
          <a:lstStyle/>
          <a:p>
            <a:r>
              <a:rPr lang="en-US"/>
              <a:t>These definitions yield the test sets in terms of CDCs and ODCs. They have theoretical value only, as ATPG tools use more efficiently other heuristics. Nevertheless, these relations show the intimate relations between synthesis and test.</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EA488E0-4EF9-614E-814A-3423977C2C11}" type="slidenum">
              <a:rPr lang="en-US"/>
              <a:pPr/>
              <a:t>47</a:t>
            </a:fld>
            <a:endParaRPr lang="en-US"/>
          </a:p>
        </p:txBody>
      </p:sp>
      <p:sp>
        <p:nvSpPr>
          <p:cNvPr id="1600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0515" name="Rectangle 3"/>
          <p:cNvSpPr>
            <a:spLocks noGrp="1" noChangeArrowheads="1"/>
          </p:cNvSpPr>
          <p:nvPr>
            <p:ph type="body" idx="1"/>
          </p:nvPr>
        </p:nvSpPr>
        <p:spPr/>
        <p:txBody>
          <a:bodyPr/>
          <a:lstStyle/>
          <a:p>
            <a:r>
              <a:rPr lang="en-US"/>
              <a:t>Techniques based on redundancy identification and removal originated in the testing community.</a:t>
            </a:r>
          </a:p>
          <a:p>
            <a:r>
              <a:rPr lang="en-US"/>
              <a:t>The underlying concept is that an untestable fault corresponds to a redundant part of the circuit which can be removed.  These methods can be explained in terms of \dc sets and perturbations.</a:t>
            </a:r>
          </a:p>
          <a:p>
            <a:r>
              <a:rPr lang="en-US"/>
              <a:t>We consider tests for single stuck-at faults at the inputs of a gate, modeled by a local function. We restrict our attention to single-output networks for the sake of simplicity.</a:t>
            </a:r>
          </a:p>
          <a:p>
            <a:r>
              <a:rPr lang="en-US"/>
              <a:t>Assume now that a test pattern generator detects an untestable stuck-at 0 (or stuck-at 1) fault on variable  y . Then, variable  y  can be set to a permanent \false (or \true) value in the local function  f_x .This leads to a removal of a connection and to simplification of the corresponding local  function.</a:t>
            </a:r>
          </a:p>
          <a:p>
            <a:r>
              <a:rPr lang="en-US"/>
              <a:t>This procedure can be iterated for all untestable faults.</a:t>
            </a:r>
          </a:p>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1747CCB-796D-8B4E-AE8B-6EBCB0DAF220}" type="slidenum">
              <a:rPr lang="en-US"/>
              <a:pPr/>
              <a:t>48</a:t>
            </a:fld>
            <a:endParaRPr lang="en-US"/>
          </a:p>
        </p:txBody>
      </p:sp>
      <p:sp>
        <p:nvSpPr>
          <p:cNvPr id="16015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1539" name="Rectangle 3"/>
          <p:cNvSpPr>
            <a:spLocks noGrp="1" noChangeArrowheads="1"/>
          </p:cNvSpPr>
          <p:nvPr>
            <p:ph type="body" idx="1"/>
          </p:nvPr>
        </p:nvSpPr>
        <p:spPr/>
        <p:txBody>
          <a:bodyPr/>
          <a:lstStyle/>
          <a:p>
            <a:r>
              <a:rPr lang="en-US"/>
              <a:t>A test pattern generator has detected an untestable  stuck-at 0 fault (on variable y.)</a:t>
            </a:r>
          </a:p>
          <a:p>
            <a:r>
              <a:rPr lang="en-US"/>
              <a:t>The circuit is modified first, by asserting a 0 on that connection, before the circuit can then be simplified further by propagating the constant 0.</a:t>
            </a:r>
          </a:p>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C9DB829-848C-D543-AE9B-48E75587167B}" type="slidenum">
              <a:rPr lang="en-US"/>
              <a:pPr/>
              <a:t>49</a:t>
            </a:fld>
            <a:endParaRPr lang="en-US"/>
          </a:p>
        </p:txBody>
      </p:sp>
      <p:sp>
        <p:nvSpPr>
          <p:cNvPr id="16025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2563" name="Rectangle 3"/>
          <p:cNvSpPr>
            <a:spLocks noGrp="1" noChangeArrowheads="1"/>
          </p:cNvSpPr>
          <p:nvPr>
            <p:ph type="body" idx="1"/>
          </p:nvPr>
        </p:nvSpPr>
        <p:spPr/>
        <p:txBody>
          <a:bodyPr/>
          <a:lstStyle/>
          <a:p>
            <a:r>
              <a:rPr lang="en-US"/>
              <a:t>The correctness of redundancy removal can be theoretically shown in terms of perturbations. A related theorem is proven in the textbook. This slide and the next outlines the proof. Please refer to the textbook for details.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FF929AE-1C25-A34B-99C8-6B7CB6062111}" type="slidenum">
              <a:rPr lang="en-US"/>
              <a:pPr/>
              <a:t>5</a:t>
            </a:fld>
            <a:endParaRPr lang="en-US"/>
          </a:p>
        </p:txBody>
      </p:sp>
      <p:sp>
        <p:nvSpPr>
          <p:cNvPr id="15585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58531" name="Rectangle 3"/>
          <p:cNvSpPr>
            <a:spLocks noGrp="1" noChangeArrowheads="1"/>
          </p:cNvSpPr>
          <p:nvPr>
            <p:ph type="body" idx="1"/>
          </p:nvPr>
        </p:nvSpPr>
        <p:spPr/>
        <p:txBody>
          <a:bodyPr/>
          <a:lstStyle/>
          <a:p>
            <a:r>
              <a:rPr lang="en-US"/>
              <a:t>Consider network  with inputs and outputs denoted by  x and y  respectively.</a:t>
            </a:r>
          </a:p>
          <a:p>
            <a:r>
              <a:rPr lang="en-US"/>
              <a:t>The remaining circuitry, shaded in the picture, is considered the environment.</a:t>
            </a:r>
          </a:p>
          <a:p>
            <a:r>
              <a:rPr lang="en-US"/>
              <a:t>Network  N1  is fed by a demultiplexer, so that one and only one of the signals in x is  true at any given time. For example,  pattern  0000  can never be an input.</a:t>
            </a:r>
          </a:p>
          <a:p>
            <a:r>
              <a:rPr lang="en-US"/>
              <a:t>Thus, the input controllability dc  set is:  </a:t>
            </a:r>
          </a:p>
          <a:p>
            <a:r>
              <a:rPr lang="en-US"/>
              <a:t>CDC = x_1' x_2' x_3' x_4' + x_1 x_2 + x_1 x_3 + x_1 x_4 + x_2 x_3 + x_2 x_4 + x_3 x_4 .</a:t>
            </a:r>
          </a:p>
          <a:p>
            <a:r>
              <a:rPr lang="en-US"/>
              <a:t>The output of network  N2  is in conjunction with  x_1 . </a:t>
            </a:r>
          </a:p>
          <a:p>
            <a:r>
              <a:rPr lang="en-US"/>
              <a:t>Thus the values of  y_1  and  y_2  are irrelevant when  x_1  is false.</a:t>
            </a:r>
          </a:p>
          <a:p>
            <a:r>
              <a:rPr lang="en-US"/>
              <a:t>The observability dc set of  y_1  and  y_2  is represented by  x_1' .</a:t>
            </a:r>
          </a:p>
          <a:p>
            <a:r>
              <a:rPr lang="en-US"/>
              <a:t>Similarly, the observability \dc set of  y_4  and  y_3  is represented by  x_4' .</a:t>
            </a:r>
          </a:p>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05CAA44-D4D5-F947-9E7D-408757C6AAF4}" type="slidenum">
              <a:rPr lang="en-US"/>
              <a:pPr/>
              <a:t>50</a:t>
            </a:fld>
            <a:endParaRPr lang="en-US"/>
          </a:p>
        </p:txBody>
      </p:sp>
      <p:sp>
        <p:nvSpPr>
          <p:cNvPr id="16138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1382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EBF1431-7062-504E-A937-B03AB377388E}" type="slidenum">
              <a:rPr lang="en-US"/>
              <a:pPr/>
              <a:t>51</a:t>
            </a:fld>
            <a:endParaRPr lang="en-US"/>
          </a:p>
        </p:txBody>
      </p:sp>
      <p:sp>
        <p:nvSpPr>
          <p:cNvPr id="16035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3587" name="Rectangle 3"/>
          <p:cNvSpPr>
            <a:spLocks noGrp="1" noChangeArrowheads="1"/>
          </p:cNvSpPr>
          <p:nvPr>
            <p:ph type="body" idx="1"/>
          </p:nvPr>
        </p:nvSpPr>
        <p:spPr/>
        <p:txBody>
          <a:bodyPr/>
          <a:lstStyle/>
          <a:p>
            <a:r>
              <a:rPr lang="en-US"/>
              <a:t>Rewiring is a recent technique that extends redundancy removal. </a:t>
            </a:r>
          </a:p>
          <a:p>
            <a:r>
              <a:rPr lang="en-US"/>
              <a:t>It consists of the following steps: rewiring adds a connection that creates redundancy in the circuit, that can be eventually removed.</a:t>
            </a:r>
          </a:p>
          <a:p>
            <a:r>
              <a:rPr lang="en-US"/>
              <a:t>This process is iterative, and it leads to a simplified network. Moreover, the cost of wiring, based on wire length, can be taken into account.</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40ED5C0-6988-E348-83AD-27D344060BC5}" type="slidenum">
              <a:rPr lang="en-US"/>
              <a:pPr/>
              <a:t>52</a:t>
            </a:fld>
            <a:endParaRPr lang="en-US"/>
          </a:p>
        </p:txBody>
      </p:sp>
      <p:sp>
        <p:nvSpPr>
          <p:cNvPr id="16046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4611" name="Rectangle 3"/>
          <p:cNvSpPr>
            <a:spLocks noGrp="1" noChangeArrowheads="1"/>
          </p:cNvSpPr>
          <p:nvPr>
            <p:ph type="body" idx="1"/>
          </p:nvPr>
        </p:nvSpPr>
        <p:spPr/>
        <p:txBody>
          <a:bodyPr/>
          <a:lstStyle/>
          <a:p>
            <a:r>
              <a:rPr lang="en-US"/>
              <a:t>This example shows how the addition of a connection and the corresponding redundancy removal.</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801BC5D-4223-604B-ABA8-9C046858EAA9}" type="slidenum">
              <a:rPr lang="en-US"/>
              <a:pPr/>
              <a:t>53</a:t>
            </a:fld>
            <a:endParaRPr lang="en-US"/>
          </a:p>
        </p:txBody>
      </p:sp>
      <p:sp>
        <p:nvSpPr>
          <p:cNvPr id="16056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5635" name="Rectangle 3"/>
          <p:cNvSpPr>
            <a:spLocks noGrp="1" noChangeArrowheads="1"/>
          </p:cNvSpPr>
          <p:nvPr>
            <p:ph type="body" idx="1"/>
          </p:nvPr>
        </p:nvSpPr>
        <p:spPr/>
        <p:txBody>
          <a:bodyPr/>
          <a:lstStyle/>
          <a:p>
            <a:r>
              <a:rPr lang="en-US"/>
              <a:t>Optimization of multiple-level logic circuits is tightly connected to their testability properties, as in the case of two-level logic circuits. </a:t>
            </a:r>
          </a:p>
          <a:p>
            <a:r>
              <a:rPr lang="en-US"/>
              <a:t>Whereas the major goals in logic synthesis are to provide  minimum area (or delay) circuits possibly under delay (or area) constraints, the synthesis of a fully (or at least highly) testable circuits for single/multiple stuck-at faults is also highly desirable.</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1DDD3AA-FB9A-2F4D-A53C-EC0BF6055DDF}" type="slidenum">
              <a:rPr lang="en-US"/>
              <a:pPr/>
              <a:t>54</a:t>
            </a:fld>
            <a:endParaRPr lang="en-US"/>
          </a:p>
        </p:txBody>
      </p:sp>
      <p:sp>
        <p:nvSpPr>
          <p:cNvPr id="16066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6659" name="Rectangle 3"/>
          <p:cNvSpPr>
            <a:spLocks noGrp="1" noChangeArrowheads="1"/>
          </p:cNvSpPr>
          <p:nvPr>
            <p:ph type="body" idx="1"/>
          </p:nvPr>
        </p:nvSpPr>
        <p:spPr/>
        <p:txBody>
          <a:bodyPr/>
          <a:lstStyle/>
          <a:p>
            <a:r>
              <a:rPr lang="en-US"/>
              <a:t>The conditions for two-level forms to be fully testable are spelt by the above theorem.</a:t>
            </a:r>
          </a:p>
          <a:p>
            <a:r>
              <a:rPr lang="en-US"/>
              <a:t>Indeed, primality and irredundance are sufficient. These conditions apply also to multi-output functions.</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D15A7FE-C6F8-F14D-AC80-29D1A37656D2}" type="slidenum">
              <a:rPr lang="en-US"/>
              <a:pPr/>
              <a:t>55</a:t>
            </a:fld>
            <a:endParaRPr lang="en-US"/>
          </a:p>
        </p:txBody>
      </p:sp>
      <p:sp>
        <p:nvSpPr>
          <p:cNvPr id="16076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7683" name="Rectangle 3"/>
          <p:cNvSpPr>
            <a:spLocks noGrp="1" noChangeArrowheads="1"/>
          </p:cNvSpPr>
          <p:nvPr>
            <p:ph type="body" idx="1"/>
          </p:nvPr>
        </p:nvSpPr>
        <p:spPr/>
        <p:txBody>
          <a:bodyPr/>
          <a:lstStyle/>
          <a:p>
            <a:r>
              <a:rPr lang="en-US"/>
              <a:t>This example shows how a redundant tow-level form is untestable.</a:t>
            </a:r>
          </a:p>
          <a:p>
            <a:r>
              <a:rPr lang="en-US"/>
              <a:t>The untestable point is in the second (from top) AND gate. Indeed this gate is in one-to-one correspondence with a redundant product term. Its elimination makes the cover irredundant and the circuit fully testable.</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310B567-129D-A74F-8AC8-1F51E7C18681}" type="slidenum">
              <a:rPr lang="en-US"/>
              <a:pPr/>
              <a:t>56</a:t>
            </a:fld>
            <a:endParaRPr lang="en-US"/>
          </a:p>
        </p:txBody>
      </p:sp>
      <p:sp>
        <p:nvSpPr>
          <p:cNvPr id="16087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8707" name="Rectangle 3"/>
          <p:cNvSpPr>
            <a:spLocks noGrp="1" noChangeArrowheads="1"/>
          </p:cNvSpPr>
          <p:nvPr>
            <p:ph type="body" idx="1"/>
          </p:nvPr>
        </p:nvSpPr>
        <p:spPr/>
        <p:txBody>
          <a:bodyPr/>
          <a:lstStyle/>
          <a:p>
            <a:r>
              <a:rPr lang="en-US"/>
              <a:t>A logic network can be put in one-to-one correspondence with a circuit implementation, by replacing each local sop expression by some AND gates and one OR gate. </a:t>
            </a:r>
          </a:p>
          <a:p>
            <a:r>
              <a:rPr lang="en-US"/>
              <a:t>This is consistent with our logic network model where signals are available along with their complements and inverters are implicit in the representation.  Note that a complete circuit implementation would require inverters, but these do not alter the testability analysis and thus can be neglected.</a:t>
            </a:r>
          </a:p>
          <a:p>
            <a:r>
              <a:rPr lang="en-US"/>
              <a:t>The conditions stated above are proved as a theorem in the textbook.</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92B05F3-8179-C844-AAF7-BD39F2F20D7D}" type="slidenum">
              <a:rPr lang="en-US"/>
              <a:pPr/>
              <a:t>57</a:t>
            </a:fld>
            <a:endParaRPr lang="en-US"/>
          </a:p>
        </p:txBody>
      </p:sp>
      <p:sp>
        <p:nvSpPr>
          <p:cNvPr id="16097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09731" name="Rectangle 3"/>
          <p:cNvSpPr>
            <a:spLocks noGrp="1" noChangeArrowheads="1"/>
          </p:cNvSpPr>
          <p:nvPr>
            <p:ph type="body" idx="1"/>
          </p:nvPr>
        </p:nvSpPr>
        <p:spPr/>
        <p:txBody>
          <a:bodyPr/>
          <a:lstStyle/>
          <a:p>
            <a:r>
              <a:rPr lang="en-US"/>
              <a:t>The key role in relating testability to primality and irredundancy is played  by the dc sets.</a:t>
            </a:r>
          </a:p>
          <a:p>
            <a:r>
              <a:rPr lang="en-US"/>
              <a:t>Indeed, when considering each local function without \dc sets, their primality and irredundancy are justnecessary conditions for full testability. The dc conditions capture the interplay among the local functions in the logic network. It can be shown that when all local functions of a logic network are prime and irredundant sop forms with respect to their local (and complete) dc sets, then the logic network is fully testable for single stuck-at faults.</a:t>
            </a:r>
          </a:p>
          <a:p>
            <a:r>
              <a:rPr lang="en-US"/>
              <a:t>This suggests a way to construct fully testable networks by computing dc sets and minimizing the local functions. </a:t>
            </a:r>
          </a:p>
          <a:p>
            <a:r>
              <a:rPr lang="en-US"/>
              <a:t>Unfortunately, complete local dc sets cannot be used for the simultaneous (multiple-vertex) optimization of the local functions. The process of iteratively computing dc sets and minimizing functions is long and often does not converge to a solution.</a:t>
            </a:r>
          </a:p>
          <a:p>
            <a:r>
              <a:rPr lang="en-US"/>
              <a:t>Thus, redundancy removal is the most practical alternative.</a:t>
            </a:r>
          </a:p>
          <a:p>
            <a:endParaRPr lang="en-US"/>
          </a:p>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E2166F4-FCFA-904E-AAEF-3C871AF6DDF3}" type="slidenum">
              <a:rPr lang="en-US"/>
              <a:pPr/>
              <a:t>58</a:t>
            </a:fld>
            <a:endParaRPr lang="en-US"/>
          </a:p>
        </p:txBody>
      </p:sp>
      <p:sp>
        <p:nvSpPr>
          <p:cNvPr id="16107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10755" name="Rectangle 3"/>
          <p:cNvSpPr>
            <a:spLocks noGrp="1" noChangeArrowheads="1"/>
          </p:cNvSpPr>
          <p:nvPr>
            <p:ph type="body" idx="1"/>
          </p:nvPr>
        </p:nvSpPr>
        <p:spPr/>
        <p:txBody>
          <a:bodyPr/>
          <a:lstStyle/>
          <a:p>
            <a:r>
              <a:rPr lang="en-US"/>
              <a:t>We can summarize this section by stating that optimizing circuit area correlates positively to maximizing testability.</a:t>
            </a:r>
          </a:p>
          <a:p>
            <a:r>
              <a:rPr lang="en-US"/>
              <a:t>Indeed, (simultaneous) prime irredundant networks, that guarantee full testability for (multiple) stuck-at faults, are also local minima as far as area reduction, using literals as an area measure. As far as the relation between delay and testability is concerned, there are  algorithms that transform any logic network into a fully testable one  (for single or multiple stuck-at faults) with equal or less delay. Hence  a minimal-delay circuit may correspond to a fully testable one.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815B081-713D-9441-9491-D54CEEF6710B}" type="slidenum">
              <a:rPr lang="en-US"/>
              <a:pPr/>
              <a:t>6</a:t>
            </a:fld>
            <a:endParaRPr lang="en-US"/>
          </a:p>
        </p:txBody>
      </p:sp>
      <p:sp>
        <p:nvSpPr>
          <p:cNvPr id="15595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59555" name="Rectangle 3"/>
          <p:cNvSpPr>
            <a:spLocks noGrp="1" noChangeArrowheads="1"/>
          </p:cNvSpPr>
          <p:nvPr>
            <p:ph type="body" idx="1"/>
          </p:nvPr>
        </p:nvSpPr>
        <p:spPr/>
        <p:txBody>
          <a:bodyPr/>
          <a:lstStyle/>
          <a:p>
            <a:r>
              <a:rPr lang="en-US"/>
              <a:t>The overall controllability dc set is obtained by summing the CDC to all components of the ODC. The slide shows the full external dc set after some simplification.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6D8A4D5-FAE5-A749-AA53-3B08FB72C7E4}" type="slidenum">
              <a:rPr lang="en-US"/>
              <a:pPr/>
              <a:t>7</a:t>
            </a:fld>
            <a:endParaRPr lang="en-US"/>
          </a:p>
        </p:txBody>
      </p:sp>
      <p:sp>
        <p:nvSpPr>
          <p:cNvPr id="15605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0579" name="Rectangle 3"/>
          <p:cNvSpPr>
            <a:spLocks noGrp="1" noChangeArrowheads="1"/>
          </p:cNvSpPr>
          <p:nvPr>
            <p:ph type="body" idx="1"/>
          </p:nvPr>
        </p:nvSpPr>
        <p:spPr/>
        <p:txBody>
          <a:bodyPr/>
          <a:lstStyle/>
          <a:p>
            <a:r>
              <a:rPr lang="en-US"/>
              <a:t>It is obvious that any logic network does not have </a:t>
            </a:r>
            <a:r>
              <a:rPr lang="en-US" i="1"/>
              <a:t>per se</a:t>
            </a:r>
            <a:r>
              <a:rPr lang="en-US"/>
              <a:t> a set of external dcs, but that these are due to the circuits feeding (and fed by) the network itself.</a:t>
            </a:r>
          </a:p>
          <a:p>
            <a:r>
              <a:rPr lang="en-US"/>
              <a:t>We can then extend this reasoning to the internals of a network. Let us assume</a:t>
            </a:r>
          </a:p>
          <a:p>
            <a:r>
              <a:rPr lang="en-US"/>
              <a:t>we are considering a connected subnetwork of a logic network. The boundary of the subnetwork has its own ports, i.e. inputs and outputs. Then, we can define the external controllability and observability dcs for the subnetwork, that are internal \dcs for the overall network.</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A6A8C1F-71F8-7742-AFC5-B220BCB904A7}" type="slidenum">
              <a:rPr lang="en-US"/>
              <a:pPr/>
              <a:t>8</a:t>
            </a:fld>
            <a:endParaRPr lang="en-US"/>
          </a:p>
        </p:txBody>
      </p:sp>
      <p:sp>
        <p:nvSpPr>
          <p:cNvPr id="15616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1603" name="Rectangle 3"/>
          <p:cNvSpPr>
            <a:spLocks noGrp="1" noChangeArrowheads="1"/>
          </p:cNvSpPr>
          <p:nvPr>
            <p:ph type="body" idx="1"/>
          </p:nvPr>
        </p:nvSpPr>
        <p:spPr/>
        <p:txBody>
          <a:bodyPr/>
          <a:lstStyle/>
          <a:p>
            <a:r>
              <a:rPr lang="en-US"/>
              <a:t>The controllability dcs for a subnetwork are the patterns that are never possible</a:t>
            </a:r>
          </a:p>
          <a:p>
            <a:r>
              <a:rPr lang="en-US"/>
              <a:t>as inputs to the corresponding block. Similarly, the observability dcs are those</a:t>
            </a:r>
          </a:p>
          <a:p>
            <a:r>
              <a:rPr lang="en-US"/>
              <a:t>determining when the input variables  are  never observed at any output.</a:t>
            </a:r>
          </a:p>
          <a:p>
            <a:r>
              <a:rPr lang="en-US"/>
              <a:t>The combination of the controllability and observability dcs at a vertex is called the internal dc set. </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17EF21C-021A-0E43-A126-DF7E26C932FF}" type="slidenum">
              <a:rPr lang="en-US"/>
              <a:pPr/>
              <a:t>9</a:t>
            </a:fld>
            <a:endParaRPr lang="en-US"/>
          </a:p>
        </p:txBody>
      </p:sp>
      <p:sp>
        <p:nvSpPr>
          <p:cNvPr id="15626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62627" name="Rectangle 3"/>
          <p:cNvSpPr>
            <a:spLocks noGrp="1" noChangeArrowheads="1"/>
          </p:cNvSpPr>
          <p:nvPr>
            <p:ph type="body" idx="1"/>
          </p:nvPr>
        </p:nvSpPr>
        <p:spPr/>
        <p:txBody>
          <a:bodyPr/>
          <a:lstStyle/>
          <a:p>
            <a:r>
              <a:rPr lang="en-US"/>
              <a:t>Let us focus on vertex  v_y . </a:t>
            </a:r>
          </a:p>
          <a:p>
            <a:r>
              <a:rPr lang="en-US"/>
              <a:t>We claim that the pattern  ab'x  can never be an input to  f_y .</a:t>
            </a:r>
          </a:p>
          <a:p>
            <a:r>
              <a:rPr lang="en-US"/>
              <a:t>This is true, because  ab' = 1  implies  x = a' + b = 0 .  Hence  ab'x  is part of the CDC of vertex  v_y . Similarly,  a'x'   can never be an input to  f_y , because  a = 0 implies x = 1 .</a:t>
            </a:r>
          </a:p>
          <a:p>
            <a:r>
              <a:rPr lang="en-US"/>
              <a:t>We can now use the CDC set to optimize  f_y .</a:t>
            </a:r>
          </a:p>
          <a:p>
            <a:r>
              <a:rPr lang="en-US"/>
              <a:t>Let us minimize  f_y = abx + a'cx  with  ab'x + a'x'  as dc set. </a:t>
            </a:r>
          </a:p>
          <a:p>
            <a:r>
              <a:rPr lang="en-US"/>
              <a:t>We obtain  y = ax + a'c .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pPr lvl="0"/>
            <a:r>
              <a:rPr lang="en-US" noProof="0"/>
              <a:t>Cliquez et modifiez le titre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charset="0"/>
              <a:buNone/>
              <a:defRPr sz="2000"/>
            </a:lvl1pPr>
          </a:lstStyle>
          <a:p>
            <a:pPr lvl="0"/>
            <a:r>
              <a:rPr lang="en-US" noProof="0"/>
              <a:t>Cliquez pour modifier le style des sous-titres du masque</a:t>
            </a:r>
          </a:p>
        </p:txBody>
      </p:sp>
      <p:sp>
        <p:nvSpPr>
          <p:cNvPr id="959597" name="Rectangle 109"/>
          <p:cNvSpPr>
            <a:spLocks noGrp="1" noChangeArrowheads="1"/>
          </p:cNvSpPr>
          <p:nvPr>
            <p:ph type="ftr" sz="quarter" idx="3"/>
          </p:nvPr>
        </p:nvSpPr>
        <p:spPr>
          <a:xfrm>
            <a:off x="3124200" y="6245225"/>
            <a:ext cx="2895600" cy="476250"/>
          </a:xfrm>
        </p:spPr>
        <p:txBody>
          <a:bodyPr/>
          <a:lstStyle>
            <a:lvl1pPr>
              <a:defRPr/>
            </a:lvl1pPr>
          </a:lstStyle>
          <a:p>
            <a:r>
              <a:rPr lang="en-US"/>
              <a:t>(c) Giovanni De Micheli</a:t>
            </a:r>
          </a:p>
        </p:txBody>
      </p:sp>
      <p:sp>
        <p:nvSpPr>
          <p:cNvPr id="959598" name="Rectangle 110"/>
          <p:cNvSpPr>
            <a:spLocks noGrp="1" noChangeArrowheads="1"/>
          </p:cNvSpPr>
          <p:nvPr>
            <p:ph type="sldNum" sz="quarter" idx="4"/>
          </p:nvPr>
        </p:nvSpPr>
        <p:spPr>
          <a:xfrm>
            <a:off x="6553200" y="6245225"/>
            <a:ext cx="2133600" cy="476250"/>
          </a:xfrm>
        </p:spPr>
        <p:txBody>
          <a:bodyPr/>
          <a:lstStyle>
            <a:lvl1pPr>
              <a:defRPr/>
            </a:lvl1pPr>
          </a:lstStyle>
          <a:p>
            <a:fld id="{A5881C81-063B-B048-A216-3D03AEA8344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F258ED34-30AD-544D-878E-A9761E849402}" type="slidenum">
              <a:rPr lang="en-US"/>
              <a:pPr/>
              <a:t>‹#›</a:t>
            </a:fld>
            <a:endParaRPr lang="en-US"/>
          </a:p>
        </p:txBody>
      </p:sp>
    </p:spTree>
    <p:extLst>
      <p:ext uri="{BB962C8B-B14F-4D97-AF65-F5344CB8AC3E}">
        <p14:creationId xmlns:p14="http://schemas.microsoft.com/office/powerpoint/2010/main" val="2377413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D319B20C-E6F4-0848-99A7-C14DE6D1F68A}" type="slidenum">
              <a:rPr lang="en-US"/>
              <a:pPr/>
              <a:t>‹#›</a:t>
            </a:fld>
            <a:endParaRPr lang="en-US"/>
          </a:p>
        </p:txBody>
      </p:sp>
    </p:spTree>
    <p:extLst>
      <p:ext uri="{BB962C8B-B14F-4D97-AF65-F5344CB8AC3E}">
        <p14:creationId xmlns:p14="http://schemas.microsoft.com/office/powerpoint/2010/main" val="725626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95250" y="6403975"/>
            <a:ext cx="2895600" cy="476250"/>
          </a:xfrm>
        </p:spPr>
        <p:txBody>
          <a:bodyPr/>
          <a:lstStyle>
            <a:lvl1pPr>
              <a:defRPr/>
            </a:lvl1pPr>
          </a:lstStyle>
          <a:p>
            <a:r>
              <a:rPr lang="en-US"/>
              <a:t>(c) Giovanni De Micheli</a:t>
            </a:r>
          </a:p>
        </p:txBody>
      </p:sp>
      <p:sp>
        <p:nvSpPr>
          <p:cNvPr id="6" name="Slide Number Placeholder 5"/>
          <p:cNvSpPr>
            <a:spLocks noGrp="1"/>
          </p:cNvSpPr>
          <p:nvPr>
            <p:ph type="sldNum" sz="quarter" idx="11"/>
          </p:nvPr>
        </p:nvSpPr>
        <p:spPr>
          <a:xfrm>
            <a:off x="6553200" y="6359525"/>
            <a:ext cx="2133600" cy="476250"/>
          </a:xfrm>
        </p:spPr>
        <p:txBody>
          <a:bodyPr/>
          <a:lstStyle>
            <a:lvl1pPr>
              <a:defRPr/>
            </a:lvl1pPr>
          </a:lstStyle>
          <a:p>
            <a:fld id="{2CA4DFB2-C227-A340-AB90-D83A5A0B807B}" type="slidenum">
              <a:rPr lang="en-US"/>
              <a:pPr/>
              <a:t>‹#›</a:t>
            </a:fld>
            <a:endParaRPr lang="en-US"/>
          </a:p>
        </p:txBody>
      </p:sp>
    </p:spTree>
    <p:extLst>
      <p:ext uri="{BB962C8B-B14F-4D97-AF65-F5344CB8AC3E}">
        <p14:creationId xmlns:p14="http://schemas.microsoft.com/office/powerpoint/2010/main" val="3050359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4EB3D1B6-DCB7-1645-AD30-6E01C6F57895}" type="slidenum">
              <a:rPr lang="en-US"/>
              <a:pPr/>
              <a:t>‹#›</a:t>
            </a:fld>
            <a:endParaRPr lang="en-US"/>
          </a:p>
        </p:txBody>
      </p:sp>
    </p:spTree>
    <p:extLst>
      <p:ext uri="{BB962C8B-B14F-4D97-AF65-F5344CB8AC3E}">
        <p14:creationId xmlns:p14="http://schemas.microsoft.com/office/powerpoint/2010/main" val="1541208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78E4D5B2-4D05-2C4E-A34E-6EF9A5199250}" type="slidenum">
              <a:rPr lang="en-US"/>
              <a:pPr/>
              <a:t>‹#›</a:t>
            </a:fld>
            <a:endParaRPr lang="en-US"/>
          </a:p>
        </p:txBody>
      </p:sp>
    </p:spTree>
    <p:extLst>
      <p:ext uri="{BB962C8B-B14F-4D97-AF65-F5344CB8AC3E}">
        <p14:creationId xmlns:p14="http://schemas.microsoft.com/office/powerpoint/2010/main" val="63576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B588D9B0-CC8D-4D47-998E-CBF172DB9D00}" type="slidenum">
              <a:rPr lang="en-US"/>
              <a:pPr/>
              <a:t>‹#›</a:t>
            </a:fld>
            <a:endParaRPr lang="en-US"/>
          </a:p>
        </p:txBody>
      </p:sp>
    </p:spTree>
    <p:extLst>
      <p:ext uri="{BB962C8B-B14F-4D97-AF65-F5344CB8AC3E}">
        <p14:creationId xmlns:p14="http://schemas.microsoft.com/office/powerpoint/2010/main" val="78017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 Giovanni De Micheli</a:t>
            </a:r>
          </a:p>
        </p:txBody>
      </p:sp>
      <p:sp>
        <p:nvSpPr>
          <p:cNvPr id="8" name="Slide Number Placeholder 7"/>
          <p:cNvSpPr>
            <a:spLocks noGrp="1"/>
          </p:cNvSpPr>
          <p:nvPr>
            <p:ph type="sldNum" sz="quarter" idx="11"/>
          </p:nvPr>
        </p:nvSpPr>
        <p:spPr/>
        <p:txBody>
          <a:bodyPr/>
          <a:lstStyle>
            <a:lvl1pPr>
              <a:defRPr/>
            </a:lvl1pPr>
          </a:lstStyle>
          <a:p>
            <a:fld id="{6134F1AC-38F8-8D42-B237-1B9BDBEE3E61}" type="slidenum">
              <a:rPr lang="en-US"/>
              <a:pPr/>
              <a:t>‹#›</a:t>
            </a:fld>
            <a:endParaRPr lang="en-US"/>
          </a:p>
        </p:txBody>
      </p:sp>
    </p:spTree>
    <p:extLst>
      <p:ext uri="{BB962C8B-B14F-4D97-AF65-F5344CB8AC3E}">
        <p14:creationId xmlns:p14="http://schemas.microsoft.com/office/powerpoint/2010/main" val="1583244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 Giovanni De Micheli</a:t>
            </a:r>
          </a:p>
        </p:txBody>
      </p:sp>
      <p:sp>
        <p:nvSpPr>
          <p:cNvPr id="4" name="Slide Number Placeholder 3"/>
          <p:cNvSpPr>
            <a:spLocks noGrp="1"/>
          </p:cNvSpPr>
          <p:nvPr>
            <p:ph type="sldNum" sz="quarter" idx="11"/>
          </p:nvPr>
        </p:nvSpPr>
        <p:spPr/>
        <p:txBody>
          <a:bodyPr/>
          <a:lstStyle>
            <a:lvl1pPr>
              <a:defRPr/>
            </a:lvl1pPr>
          </a:lstStyle>
          <a:p>
            <a:fld id="{F92DCFF4-4F49-3D45-82A0-63955C56EE2E}" type="slidenum">
              <a:rPr lang="en-US"/>
              <a:pPr/>
              <a:t>‹#›</a:t>
            </a:fld>
            <a:endParaRPr lang="en-US"/>
          </a:p>
        </p:txBody>
      </p:sp>
    </p:spTree>
    <p:extLst>
      <p:ext uri="{BB962C8B-B14F-4D97-AF65-F5344CB8AC3E}">
        <p14:creationId xmlns:p14="http://schemas.microsoft.com/office/powerpoint/2010/main" val="1975017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 Giovanni De Micheli</a:t>
            </a:r>
          </a:p>
        </p:txBody>
      </p:sp>
      <p:sp>
        <p:nvSpPr>
          <p:cNvPr id="3" name="Slide Number Placeholder 2"/>
          <p:cNvSpPr>
            <a:spLocks noGrp="1"/>
          </p:cNvSpPr>
          <p:nvPr>
            <p:ph type="sldNum" sz="quarter" idx="11"/>
          </p:nvPr>
        </p:nvSpPr>
        <p:spPr/>
        <p:txBody>
          <a:bodyPr/>
          <a:lstStyle>
            <a:lvl1pPr>
              <a:defRPr/>
            </a:lvl1pPr>
          </a:lstStyle>
          <a:p>
            <a:fld id="{69FF9008-1501-544F-A838-41EAEE9A4517}" type="slidenum">
              <a:rPr lang="en-US"/>
              <a:pPr/>
              <a:t>‹#›</a:t>
            </a:fld>
            <a:endParaRPr lang="en-US"/>
          </a:p>
        </p:txBody>
      </p:sp>
    </p:spTree>
    <p:extLst>
      <p:ext uri="{BB962C8B-B14F-4D97-AF65-F5344CB8AC3E}">
        <p14:creationId xmlns:p14="http://schemas.microsoft.com/office/powerpoint/2010/main" val="3765359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859C4118-8C50-0445-B932-F48173AC4945}" type="slidenum">
              <a:rPr lang="en-US"/>
              <a:pPr/>
              <a:t>‹#›</a:t>
            </a:fld>
            <a:endParaRPr lang="en-US"/>
          </a:p>
        </p:txBody>
      </p:sp>
    </p:spTree>
    <p:extLst>
      <p:ext uri="{BB962C8B-B14F-4D97-AF65-F5344CB8AC3E}">
        <p14:creationId xmlns:p14="http://schemas.microsoft.com/office/powerpoint/2010/main" val="1775033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2CFAC256-BE14-1440-9781-AF4C6FE0F372}" type="slidenum">
              <a:rPr lang="en-US"/>
              <a:pPr/>
              <a:t>‹#›</a:t>
            </a:fld>
            <a:endParaRPr lang="en-US"/>
          </a:p>
        </p:txBody>
      </p:sp>
    </p:spTree>
    <p:extLst>
      <p:ext uri="{BB962C8B-B14F-4D97-AF65-F5344CB8AC3E}">
        <p14:creationId xmlns:p14="http://schemas.microsoft.com/office/powerpoint/2010/main" val="437277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8466" name="Rectangle 2"/>
          <p:cNvSpPr>
            <a:spLocks noGrp="1" noChangeArrowheads="1"/>
          </p:cNvSpPr>
          <p:nvPr>
            <p:ph type="title"/>
          </p:nvPr>
        </p:nvSpPr>
        <p:spPr bwMode="auto">
          <a:xfrm>
            <a:off x="241300" y="203200"/>
            <a:ext cx="8699500" cy="6858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2075" tIns="46038" rIns="92075" bIns="46038" numCol="1" anchor="ctr" anchorCtr="0" compatLnSpc="1">
            <a:prstTxWarp prst="textNoShape">
              <a:avLst/>
            </a:prstTxWarp>
          </a:bodyPr>
          <a:lstStyle/>
          <a:p>
            <a:pPr lvl="0"/>
            <a:r>
              <a:rPr lang="en-US"/>
              <a:t>Cliquez et modifiez le titre</a:t>
            </a:r>
          </a:p>
        </p:txBody>
      </p:sp>
      <p:sp>
        <p:nvSpPr>
          <p:cNvPr id="958467" name="Rectangle 3"/>
          <p:cNvSpPr>
            <a:spLocks noGrp="1" noChangeArrowheads="1"/>
          </p:cNvSpPr>
          <p:nvPr>
            <p:ph type="body" idx="1"/>
          </p:nvPr>
        </p:nvSpPr>
        <p:spPr bwMode="auto">
          <a:xfrm>
            <a:off x="228600" y="1079500"/>
            <a:ext cx="8699500" cy="52070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2075" tIns="46038" rIns="92075" bIns="46038" numCol="1" anchor="t" anchorCtr="0" compatLnSpc="1">
            <a:prstTxWarp prst="textNoShape">
              <a:avLst/>
            </a:prstTxWarp>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958482" name="Rectangle 18"/>
          <p:cNvSpPr>
            <a:spLocks noGrp="1" noChangeArrowheads="1"/>
          </p:cNvSpPr>
          <p:nvPr>
            <p:ph type="ftr" sz="quarter" idx="3"/>
          </p:nvPr>
        </p:nvSpPr>
        <p:spPr bwMode="auto">
          <a:xfrm>
            <a:off x="95250" y="6403975"/>
            <a:ext cx="2895600" cy="47625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400" b="0" i="0"/>
            </a:lvl1pPr>
          </a:lstStyle>
          <a:p>
            <a:r>
              <a:rPr lang="en-US"/>
              <a:t>(c) Giovanni De Micheli</a:t>
            </a:r>
          </a:p>
        </p:txBody>
      </p:sp>
      <p:sp>
        <p:nvSpPr>
          <p:cNvPr id="958483" name="Rectangle 19"/>
          <p:cNvSpPr>
            <a:spLocks noGrp="1" noChangeArrowheads="1"/>
          </p:cNvSpPr>
          <p:nvPr>
            <p:ph type="sldNum" sz="quarter" idx="4"/>
          </p:nvPr>
        </p:nvSpPr>
        <p:spPr bwMode="auto">
          <a:xfrm>
            <a:off x="6553200" y="6359525"/>
            <a:ext cx="2133600" cy="47625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400" b="0" i="0"/>
            </a:lvl1pPr>
          </a:lstStyle>
          <a:p>
            <a:fld id="{E82FD56B-4ECF-F54D-9C3E-82103BD743FD}" type="slidenum">
              <a:rPr lang="en-US"/>
              <a:pPr/>
              <a:t>‹#›</a:t>
            </a:fld>
            <a:endParaRPr lang="en-US"/>
          </a:p>
        </p:txBody>
      </p:sp>
      <p:graphicFrame>
        <p:nvGraphicFramePr>
          <p:cNvPr id="958484" name="Base" hidden="1"/>
          <p:cNvGraphicFramePr>
            <a:graphicFrameLocks/>
          </p:cNvGraphicFramePr>
          <p:nvPr userDrawn="1"/>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r:id="rId14" imgW="0" imgH="0" progId="PowerPoint.Show.8">
                  <p:embed/>
                </p:oleObj>
              </mc:Choice>
              <mc:Fallback>
                <p:oleObj r:id="rId14" imgW="0" imgH="0" progId="PowerPoint.Show.8">
                  <p:embed/>
                  <p:pic>
                    <p:nvPicPr>
                      <p:cNvPr id="0" name="Base"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mj-ea"/>
          <a:cs typeface="+mj-cs"/>
        </a:defRPr>
      </a:lvl1pPr>
      <a:lvl2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6pPr>
      <a:lvl7pPr marL="9144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7pPr>
      <a:lvl8pPr marL="13716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8pPr>
      <a:lvl9pPr marL="18288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mn-ea"/>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mn-ea"/>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mn-ea"/>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eaLnBrk="0" fontAlgn="base" hangingPunct="0">
        <a:spcBef>
          <a:spcPct val="20000"/>
        </a:spcBef>
        <a:spcAft>
          <a:spcPct val="0"/>
        </a:spcAft>
        <a:buChar char="•"/>
        <a:defRPr sz="1600">
          <a:solidFill>
            <a:schemeClr val="tx1"/>
          </a:solidFill>
          <a:latin typeface="+mn-lt"/>
          <a:ea typeface="+mn-ea"/>
        </a:defRPr>
      </a:lvl6pPr>
      <a:lvl7pPr marL="2971800" indent="-228600" algn="l" rtl="0" eaLnBrk="0" fontAlgn="base" hangingPunct="0">
        <a:spcBef>
          <a:spcPct val="20000"/>
        </a:spcBef>
        <a:spcAft>
          <a:spcPct val="0"/>
        </a:spcAft>
        <a:buChar char="•"/>
        <a:defRPr sz="1600">
          <a:solidFill>
            <a:schemeClr val="tx1"/>
          </a:solidFill>
          <a:latin typeface="+mn-lt"/>
          <a:ea typeface="+mn-ea"/>
        </a:defRPr>
      </a:lvl7pPr>
      <a:lvl8pPr marL="3429000" indent="-228600" algn="l" rtl="0" eaLnBrk="0" fontAlgn="base" hangingPunct="0">
        <a:spcBef>
          <a:spcPct val="20000"/>
        </a:spcBef>
        <a:spcAft>
          <a:spcPct val="0"/>
        </a:spcAft>
        <a:buChar char="•"/>
        <a:defRPr sz="1600">
          <a:solidFill>
            <a:schemeClr val="tx1"/>
          </a:solidFill>
          <a:latin typeface="+mn-lt"/>
          <a:ea typeface="+mn-ea"/>
        </a:defRPr>
      </a:lvl8pPr>
      <a:lvl9pPr marL="388620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6.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1362" name="Rectangle 2"/>
          <p:cNvSpPr>
            <a:spLocks noGrp="1" noChangeArrowheads="1"/>
          </p:cNvSpPr>
          <p:nvPr>
            <p:ph type="ctrTitle"/>
          </p:nvPr>
        </p:nvSpPr>
        <p:spPr>
          <a:xfrm>
            <a:off x="179388" y="908050"/>
            <a:ext cx="8915400" cy="1474788"/>
          </a:xfrm>
        </p:spPr>
        <p:txBody>
          <a:bodyPr/>
          <a:lstStyle/>
          <a:p>
            <a:pPr>
              <a:lnSpc>
                <a:spcPct val="110000"/>
              </a:lnSpc>
            </a:pPr>
            <a:r>
              <a:rPr lang="en-US" sz="3200" i="1">
                <a:solidFill>
                  <a:schemeClr val="accent2"/>
                </a:solidFill>
              </a:rPr>
              <a:t>Boolean Methods for Multi-level Logic Synthesis</a:t>
            </a:r>
          </a:p>
        </p:txBody>
      </p:sp>
      <p:sp>
        <p:nvSpPr>
          <p:cNvPr id="1551363" name="Rectangle 3"/>
          <p:cNvSpPr>
            <a:spLocks noChangeArrowheads="1"/>
          </p:cNvSpPr>
          <p:nvPr/>
        </p:nvSpPr>
        <p:spPr bwMode="auto">
          <a:xfrm>
            <a:off x="1066800" y="304800"/>
            <a:ext cx="7086600" cy="297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lnSpc>
                <a:spcPct val="0"/>
              </a:lnSpc>
              <a:spcBef>
                <a:spcPct val="30000"/>
              </a:spcBef>
              <a:buClr>
                <a:srgbClr val="660066"/>
              </a:buClr>
              <a:buSzPct val="85000"/>
              <a:buFont typeface="Monotype Sorts" charset="0"/>
              <a:buNone/>
            </a:pPr>
            <a:r>
              <a:rPr lang="it-IT" sz="1600" i="0">
                <a:solidFill>
                  <a:schemeClr val="bg1"/>
                </a:solidFill>
                <a:effectLst>
                  <a:outerShdw blurRad="38100" dist="38100" dir="2700000" algn="tl">
                    <a:srgbClr val="DDDDDD"/>
                  </a:outerShdw>
                </a:effectLst>
              </a:rPr>
              <a:t> </a:t>
            </a:r>
          </a:p>
        </p:txBody>
      </p:sp>
      <p:sp>
        <p:nvSpPr>
          <p:cNvPr id="1551364" name="Rectangle 4"/>
          <p:cNvSpPr>
            <a:spLocks noGrp="1" noChangeArrowheads="1"/>
          </p:cNvSpPr>
          <p:nvPr/>
        </p:nvSpPr>
        <p:spPr bwMode="auto">
          <a:xfrm>
            <a:off x="498475" y="2859088"/>
            <a:ext cx="79248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075" tIns="46038" rIns="92075" bIns="46038"/>
          <a:lstStyle/>
          <a:p>
            <a:r>
              <a:rPr lang="en-US" sz="3600" i="0" dirty="0">
                <a:cs typeface="ＭＳ Ｐゴシック" charset="0"/>
              </a:rPr>
              <a:t>Giovanni De </a:t>
            </a:r>
            <a:r>
              <a:rPr lang="en-US" sz="3600" i="0" dirty="0" err="1">
                <a:cs typeface="ＭＳ Ｐゴシック" charset="0"/>
              </a:rPr>
              <a:t>Micheli</a:t>
            </a:r>
            <a:endParaRPr lang="en-US" sz="3600" i="0" dirty="0">
              <a:cs typeface="ＭＳ Ｐゴシック" charset="0"/>
            </a:endParaRPr>
          </a:p>
          <a:p>
            <a:r>
              <a:rPr lang="en-US" sz="3200" dirty="0">
                <a:cs typeface="ＭＳ Ｐゴシック" charset="0"/>
              </a:rPr>
              <a:t>Integrated Systems Laboratory</a:t>
            </a:r>
          </a:p>
          <a:p>
            <a:endParaRPr lang="en-US" sz="3200" dirty="0">
              <a:cs typeface="ＭＳ Ｐゴシック" charset="0"/>
            </a:endParaRPr>
          </a:p>
        </p:txBody>
      </p:sp>
      <p:sp>
        <p:nvSpPr>
          <p:cNvPr id="1551365" name="Text Box 5"/>
          <p:cNvSpPr txBox="1">
            <a:spLocks noChangeArrowheads="1"/>
          </p:cNvSpPr>
          <p:nvPr/>
        </p:nvSpPr>
        <p:spPr bwMode="auto">
          <a:xfrm>
            <a:off x="698500" y="5980113"/>
            <a:ext cx="7891463" cy="549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200" i="0"/>
              <a:t>This presentation can be used for non-commercial purposes as long as this note and the copyright footers are not removed</a:t>
            </a:r>
          </a:p>
          <a:p>
            <a:pPr>
              <a:spcBef>
                <a:spcPct val="50000"/>
              </a:spcBef>
            </a:pPr>
            <a:r>
              <a:rPr lang="en-US" sz="1200" i="0"/>
              <a:t>© Giovanni De Micheli – All rights reserved</a:t>
            </a:r>
          </a:p>
        </p:txBody>
      </p:sp>
      <p:sp>
        <p:nvSpPr>
          <p:cNvPr id="1551368" name="Line 8"/>
          <p:cNvSpPr>
            <a:spLocks noChangeShapeType="1"/>
          </p:cNvSpPr>
          <p:nvPr/>
        </p:nvSpPr>
        <p:spPr bwMode="auto">
          <a:xfrm>
            <a:off x="1020763" y="5745163"/>
            <a:ext cx="7278687" cy="7937"/>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1551369"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4" descr="isultati immagini per epfl lsi logo">
            <a:extLst>
              <a:ext uri="{FF2B5EF4-FFF2-40B4-BE49-F238E27FC236}">
                <a16:creationId xmlns:a16="http://schemas.microsoft.com/office/drawing/2014/main" id="{5FE4408E-F76F-874B-BDAF-4B75B33F3AA0}"/>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11474" y="4757145"/>
            <a:ext cx="1320651" cy="72635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4BA53342-ADAB-EA41-B55B-5F5697E0658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48463" y="4640262"/>
            <a:ext cx="1574800" cy="8858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A17DD08-87ED-774D-A476-AAA9572BCBDD}" type="slidenum">
              <a:rPr lang="en-US"/>
              <a:pPr/>
              <a:t>10</a:t>
            </a:fld>
            <a:endParaRPr lang="en-US"/>
          </a:p>
        </p:txBody>
      </p:sp>
      <p:sp>
        <p:nvSpPr>
          <p:cNvPr id="1439746" name="Rectangle 2"/>
          <p:cNvSpPr>
            <a:spLocks noGrp="1" noChangeArrowheads="1"/>
          </p:cNvSpPr>
          <p:nvPr>
            <p:ph type="title"/>
          </p:nvPr>
        </p:nvSpPr>
        <p:spPr/>
        <p:txBody>
          <a:bodyPr/>
          <a:lstStyle/>
          <a:p>
            <a:r>
              <a:rPr lang="en-US"/>
              <a:t>Satisfiability </a:t>
            </a:r>
            <a:r>
              <a:rPr lang="en-US" i="1"/>
              <a:t>don</a:t>
            </a:r>
            <a:r>
              <a:rPr lang="ja-JP" altLang="en-US" i="1">
                <a:latin typeface="Arial"/>
              </a:rPr>
              <a:t>’</a:t>
            </a:r>
            <a:r>
              <a:rPr lang="en-US" i="1"/>
              <a:t>t care</a:t>
            </a:r>
            <a:r>
              <a:rPr lang="en-US"/>
              <a:t> conditions</a:t>
            </a:r>
          </a:p>
        </p:txBody>
      </p:sp>
      <p:sp>
        <p:nvSpPr>
          <p:cNvPr id="1439749" name="Rectangle 5"/>
          <p:cNvSpPr>
            <a:spLocks noGrp="1" noChangeArrowheads="1"/>
          </p:cNvSpPr>
          <p:nvPr>
            <p:ph type="body" idx="1"/>
          </p:nvPr>
        </p:nvSpPr>
        <p:spPr/>
        <p:txBody>
          <a:bodyPr/>
          <a:lstStyle/>
          <a:p>
            <a:r>
              <a:rPr lang="en-US" sz="3200" dirty="0"/>
              <a:t>Invariant of the network:</a:t>
            </a:r>
          </a:p>
          <a:p>
            <a:pPr>
              <a:buFont typeface="Monotype Sorts" charset="0"/>
              <a:buNone/>
            </a:pPr>
            <a:r>
              <a:rPr lang="en-US" sz="3200" dirty="0"/>
              <a:t>      </a:t>
            </a:r>
            <a:r>
              <a:rPr lang="en-US" sz="3200" dirty="0">
                <a:solidFill>
                  <a:schemeClr val="bg2"/>
                </a:solidFill>
              </a:rPr>
              <a:t>x</a:t>
            </a:r>
            <a:r>
              <a:rPr lang="en-US" sz="3200" i="1" dirty="0">
                <a:solidFill>
                  <a:schemeClr val="bg2"/>
                </a:solidFill>
              </a:rPr>
              <a:t> = </a:t>
            </a:r>
            <a:r>
              <a:rPr lang="en-US" sz="3200" dirty="0" err="1">
                <a:solidFill>
                  <a:schemeClr val="bg2"/>
                </a:solidFill>
              </a:rPr>
              <a:t>f</a:t>
            </a:r>
            <a:r>
              <a:rPr lang="en-US" sz="3200" baseline="-25000" dirty="0" err="1">
                <a:solidFill>
                  <a:schemeClr val="bg2"/>
                </a:solidFill>
              </a:rPr>
              <a:t>x</a:t>
            </a:r>
            <a:r>
              <a:rPr lang="en-US" sz="3200" i="1" dirty="0">
                <a:solidFill>
                  <a:schemeClr val="bg2"/>
                </a:solidFill>
              </a:rPr>
              <a:t> → </a:t>
            </a:r>
            <a:r>
              <a:rPr lang="en-US" sz="3200" dirty="0">
                <a:solidFill>
                  <a:schemeClr val="bg2"/>
                </a:solidFill>
              </a:rPr>
              <a:t>x</a:t>
            </a:r>
            <a:r>
              <a:rPr lang="en-US" sz="3200" i="1" dirty="0">
                <a:solidFill>
                  <a:schemeClr val="bg2"/>
                </a:solidFill>
              </a:rPr>
              <a:t> </a:t>
            </a:r>
            <a:r>
              <a:rPr lang="en-US" sz="3200" dirty="0">
                <a:solidFill>
                  <a:schemeClr val="bg2"/>
                </a:solidFill>
              </a:rPr>
              <a:t>≠ </a:t>
            </a:r>
            <a:r>
              <a:rPr lang="en-US" sz="3200" dirty="0" err="1">
                <a:solidFill>
                  <a:schemeClr val="bg2"/>
                </a:solidFill>
              </a:rPr>
              <a:t>f</a:t>
            </a:r>
            <a:r>
              <a:rPr lang="en-US" sz="3200" baseline="-25000" dirty="0" err="1">
                <a:solidFill>
                  <a:schemeClr val="bg2"/>
                </a:solidFill>
              </a:rPr>
              <a:t>x</a:t>
            </a:r>
            <a:r>
              <a:rPr lang="en-US" sz="3200" dirty="0">
                <a:solidFill>
                  <a:schemeClr val="bg2"/>
                </a:solidFill>
              </a:rPr>
              <a:t> </a:t>
            </a:r>
            <a:r>
              <a:rPr lang="en-US" sz="3200" dirty="0">
                <a:solidFill>
                  <a:schemeClr val="bg2"/>
                </a:solidFill>
                <a:sym typeface="Symbol" charset="0"/>
              </a:rPr>
              <a:t> SDC</a:t>
            </a:r>
            <a:endParaRPr lang="en-US" sz="3200" dirty="0">
              <a:sym typeface="Symbol" charset="0"/>
            </a:endParaRPr>
          </a:p>
          <a:p>
            <a:pPr>
              <a:buFont typeface="Monotype Sorts" charset="0"/>
              <a:buNone/>
            </a:pPr>
            <a:endParaRPr lang="en-US" sz="3200" dirty="0"/>
          </a:p>
          <a:p>
            <a:r>
              <a:rPr lang="en-US" sz="3200" i="1" dirty="0">
                <a:solidFill>
                  <a:schemeClr val="bg2"/>
                </a:solidFill>
              </a:rPr>
              <a:t>SDC = ∑</a:t>
            </a:r>
            <a:r>
              <a:rPr lang="en-US" sz="1800" i="1" baseline="-25000" dirty="0">
                <a:solidFill>
                  <a:schemeClr val="bg2"/>
                </a:solidFill>
              </a:rPr>
              <a:t>all internal nodes</a:t>
            </a:r>
            <a:r>
              <a:rPr lang="en-US" sz="3200" i="1" dirty="0">
                <a:solidFill>
                  <a:schemeClr val="bg2"/>
                </a:solidFill>
              </a:rPr>
              <a:t> </a:t>
            </a:r>
            <a:r>
              <a:rPr lang="en-US" sz="3200" dirty="0">
                <a:solidFill>
                  <a:schemeClr val="bg2"/>
                </a:solidFill>
              </a:rPr>
              <a:t>x</a:t>
            </a:r>
            <a:r>
              <a:rPr lang="en-US" sz="3200" i="1" dirty="0">
                <a:solidFill>
                  <a:schemeClr val="bg2"/>
                </a:solidFill>
              </a:rPr>
              <a:t> </a:t>
            </a:r>
            <a:r>
              <a:rPr lang="en-US" sz="3200" dirty="0">
                <a:solidFill>
                  <a:schemeClr val="bg2"/>
                </a:solidFill>
                <a:sym typeface="Symbol" charset="0"/>
              </a:rPr>
              <a:t></a:t>
            </a:r>
            <a:r>
              <a:rPr lang="en-US" sz="3200" i="1" dirty="0">
                <a:solidFill>
                  <a:schemeClr val="bg2"/>
                </a:solidFill>
              </a:rPr>
              <a:t>  </a:t>
            </a:r>
            <a:r>
              <a:rPr lang="en-US" sz="3200" dirty="0" err="1">
                <a:solidFill>
                  <a:schemeClr val="bg2"/>
                </a:solidFill>
              </a:rPr>
              <a:t>f</a:t>
            </a:r>
            <a:r>
              <a:rPr lang="en-US" sz="3200" baseline="-25000" dirty="0" err="1">
                <a:solidFill>
                  <a:schemeClr val="bg2"/>
                </a:solidFill>
              </a:rPr>
              <a:t>x</a:t>
            </a:r>
            <a:endParaRPr lang="en-US" sz="2000" baseline="30000" dirty="0">
              <a:solidFill>
                <a:schemeClr val="bg2"/>
              </a:solidFill>
              <a:sym typeface="Symbol" charset="0"/>
            </a:endParaRPr>
          </a:p>
          <a:p>
            <a:endParaRPr lang="en-US" sz="3200" dirty="0"/>
          </a:p>
          <a:p>
            <a:r>
              <a:rPr lang="en-US" sz="3200" dirty="0"/>
              <a:t>Useful to compute controllability don't cares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974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974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A963C2D-B7E6-AC49-BF97-D5640695C416}" type="slidenum">
              <a:rPr lang="en-US"/>
              <a:pPr/>
              <a:t>11</a:t>
            </a:fld>
            <a:endParaRPr lang="en-US"/>
          </a:p>
        </p:txBody>
      </p:sp>
      <p:sp>
        <p:nvSpPr>
          <p:cNvPr id="1440770" name="Rectangle 2"/>
          <p:cNvSpPr>
            <a:spLocks noGrp="1" noChangeArrowheads="1"/>
          </p:cNvSpPr>
          <p:nvPr>
            <p:ph type="title"/>
          </p:nvPr>
        </p:nvSpPr>
        <p:spPr/>
        <p:txBody>
          <a:bodyPr/>
          <a:lstStyle/>
          <a:p>
            <a:r>
              <a:rPr lang="en-US"/>
              <a:t>CDC Computation</a:t>
            </a:r>
          </a:p>
        </p:txBody>
      </p:sp>
      <p:sp>
        <p:nvSpPr>
          <p:cNvPr id="1440771" name="Rectangle 3"/>
          <p:cNvSpPr>
            <a:spLocks noGrp="1" noChangeArrowheads="1"/>
          </p:cNvSpPr>
          <p:nvPr>
            <p:ph type="body" idx="1"/>
          </p:nvPr>
        </p:nvSpPr>
        <p:spPr/>
        <p:txBody>
          <a:bodyPr/>
          <a:lstStyle/>
          <a:p>
            <a:r>
              <a:rPr lang="en-US" sz="3200"/>
              <a:t>Method 1: Network traversal algorithm</a:t>
            </a:r>
          </a:p>
          <a:p>
            <a:pPr lvl="1"/>
            <a:r>
              <a:rPr lang="en-US" sz="2800"/>
              <a:t>Consider initial </a:t>
            </a:r>
            <a:r>
              <a:rPr lang="en-US" sz="2800">
                <a:solidFill>
                  <a:schemeClr val="tx2"/>
                </a:solidFill>
              </a:rPr>
              <a:t>CDC = CDC</a:t>
            </a:r>
            <a:r>
              <a:rPr lang="en-US" sz="2800" baseline="-25000">
                <a:solidFill>
                  <a:schemeClr val="tx2"/>
                </a:solidFill>
              </a:rPr>
              <a:t>in</a:t>
            </a:r>
            <a:r>
              <a:rPr lang="en-US" sz="2800"/>
              <a:t> at the primary inputs</a:t>
            </a:r>
          </a:p>
          <a:p>
            <a:pPr lvl="1"/>
            <a:r>
              <a:rPr lang="en-US" sz="2800"/>
              <a:t>Consider different cutsets moving through the network from inputs to outputs</a:t>
            </a:r>
          </a:p>
          <a:p>
            <a:pPr lvl="1"/>
            <a:r>
              <a:rPr lang="en-US" sz="2800"/>
              <a:t>As the cutset moves forward</a:t>
            </a:r>
          </a:p>
          <a:p>
            <a:pPr lvl="2"/>
            <a:r>
              <a:rPr lang="en-US" sz="2400"/>
              <a:t>Consider </a:t>
            </a:r>
            <a:r>
              <a:rPr lang="en-US" sz="2400">
                <a:solidFill>
                  <a:schemeClr val="tx2"/>
                </a:solidFill>
              </a:rPr>
              <a:t>SDC</a:t>
            </a:r>
            <a:r>
              <a:rPr lang="en-US" sz="2400"/>
              <a:t> contribution of the newly considered block</a:t>
            </a:r>
          </a:p>
          <a:p>
            <a:pPr lvl="2"/>
            <a:r>
              <a:rPr lang="en-US" sz="2400"/>
              <a:t>Remove unneeded variables by consensus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Footer Placeholder 3"/>
          <p:cNvSpPr>
            <a:spLocks noGrp="1"/>
          </p:cNvSpPr>
          <p:nvPr>
            <p:ph type="ftr" sz="quarter" idx="10"/>
          </p:nvPr>
        </p:nvSpPr>
        <p:spPr/>
        <p:txBody>
          <a:bodyPr/>
          <a:lstStyle/>
          <a:p>
            <a:r>
              <a:rPr lang="en-US"/>
              <a:t>(c) Giovanni De Micheli</a:t>
            </a:r>
          </a:p>
        </p:txBody>
      </p:sp>
      <p:sp>
        <p:nvSpPr>
          <p:cNvPr id="140" name="Slide Number Placeholder 4"/>
          <p:cNvSpPr>
            <a:spLocks noGrp="1"/>
          </p:cNvSpPr>
          <p:nvPr>
            <p:ph type="sldNum" sz="quarter" idx="11"/>
          </p:nvPr>
        </p:nvSpPr>
        <p:spPr/>
        <p:txBody>
          <a:bodyPr/>
          <a:lstStyle/>
          <a:p>
            <a:fld id="{42B5BCAC-A819-BE4D-9EB3-D8E5E564B951}" type="slidenum">
              <a:rPr lang="en-US"/>
              <a:pPr/>
              <a:t>12</a:t>
            </a:fld>
            <a:endParaRPr lang="en-US"/>
          </a:p>
        </p:txBody>
      </p:sp>
      <p:sp>
        <p:nvSpPr>
          <p:cNvPr id="1441794" name="Rectangle 2"/>
          <p:cNvSpPr>
            <a:spLocks noGrp="1" noChangeArrowheads="1"/>
          </p:cNvSpPr>
          <p:nvPr>
            <p:ph type="title"/>
          </p:nvPr>
        </p:nvSpPr>
        <p:spPr/>
        <p:txBody>
          <a:bodyPr/>
          <a:lstStyle/>
          <a:p>
            <a:r>
              <a:rPr lang="en-US"/>
              <a:t>Example</a:t>
            </a:r>
          </a:p>
        </p:txBody>
      </p:sp>
      <p:grpSp>
        <p:nvGrpSpPr>
          <p:cNvPr id="1441863" name="Group 71"/>
          <p:cNvGrpSpPr>
            <a:grpSpLocks/>
          </p:cNvGrpSpPr>
          <p:nvPr/>
        </p:nvGrpSpPr>
        <p:grpSpPr bwMode="auto">
          <a:xfrm>
            <a:off x="455613" y="1187450"/>
            <a:ext cx="2741612" cy="4784725"/>
            <a:chOff x="633" y="748"/>
            <a:chExt cx="1727" cy="3014"/>
          </a:xfrm>
        </p:grpSpPr>
        <p:grpSp>
          <p:nvGrpSpPr>
            <p:cNvPr id="1441851" name="Group 59"/>
            <p:cNvGrpSpPr>
              <a:grpSpLocks/>
            </p:cNvGrpSpPr>
            <p:nvPr/>
          </p:nvGrpSpPr>
          <p:grpSpPr bwMode="auto">
            <a:xfrm>
              <a:off x="633" y="1035"/>
              <a:ext cx="1727" cy="2477"/>
              <a:chOff x="633" y="1035"/>
              <a:chExt cx="1727" cy="2477"/>
            </a:xfrm>
          </p:grpSpPr>
          <p:grpSp>
            <p:nvGrpSpPr>
              <p:cNvPr id="1441804" name="Group 12"/>
              <p:cNvGrpSpPr>
                <a:grpSpLocks/>
              </p:cNvGrpSpPr>
              <p:nvPr/>
            </p:nvGrpSpPr>
            <p:grpSpPr bwMode="auto">
              <a:xfrm rot="-5400000">
                <a:off x="863" y="1266"/>
                <a:ext cx="345" cy="346"/>
                <a:chOff x="1151" y="1727"/>
                <a:chExt cx="345" cy="346"/>
              </a:xfrm>
            </p:grpSpPr>
            <p:sp>
              <p:nvSpPr>
                <p:cNvPr id="1441801" name="Arc 9"/>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02" name="Arc 10"/>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03" name="Line 11"/>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09" name="Group 17"/>
              <p:cNvGrpSpPr>
                <a:grpSpLocks/>
              </p:cNvGrpSpPr>
              <p:nvPr/>
            </p:nvGrpSpPr>
            <p:grpSpPr bwMode="auto">
              <a:xfrm rot="-5400000">
                <a:off x="1727" y="1266"/>
                <a:ext cx="374" cy="346"/>
                <a:chOff x="1727" y="1727"/>
                <a:chExt cx="374" cy="346"/>
              </a:xfrm>
            </p:grpSpPr>
            <p:sp>
              <p:nvSpPr>
                <p:cNvPr id="1441805" name="Arc 13"/>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06" name="Arc 14"/>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07" name="Arc 15"/>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08" name="Arc 16"/>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19" name="Group 27"/>
              <p:cNvGrpSpPr>
                <a:grpSpLocks/>
              </p:cNvGrpSpPr>
              <p:nvPr/>
            </p:nvGrpSpPr>
            <p:grpSpPr bwMode="auto">
              <a:xfrm rot="-5400000">
                <a:off x="1266" y="2879"/>
                <a:ext cx="432" cy="346"/>
                <a:chOff x="2245" y="2303"/>
                <a:chExt cx="432" cy="346"/>
              </a:xfrm>
            </p:grpSpPr>
            <p:grpSp>
              <p:nvGrpSpPr>
                <p:cNvPr id="1441818" name="Group 26"/>
                <p:cNvGrpSpPr>
                  <a:grpSpLocks/>
                </p:cNvGrpSpPr>
                <p:nvPr/>
              </p:nvGrpSpPr>
              <p:grpSpPr bwMode="auto">
                <a:xfrm>
                  <a:off x="2303" y="2303"/>
                  <a:ext cx="374" cy="346"/>
                  <a:chOff x="2588" y="2417"/>
                  <a:chExt cx="374" cy="346"/>
                </a:xfrm>
              </p:grpSpPr>
              <p:sp>
                <p:nvSpPr>
                  <p:cNvPr id="1441811" name="Arc 19"/>
                  <p:cNvSpPr>
                    <a:spLocks/>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12" name="Arc 20"/>
                  <p:cNvSpPr>
                    <a:spLocks/>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13" name="Arc 21"/>
                  <p:cNvSpPr>
                    <a:spLocks/>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14" name="Arc 22"/>
                  <p:cNvSpPr>
                    <a:spLocks/>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17" name="Group 25"/>
                <p:cNvGrpSpPr>
                  <a:grpSpLocks/>
                </p:cNvGrpSpPr>
                <p:nvPr/>
              </p:nvGrpSpPr>
              <p:grpSpPr bwMode="auto">
                <a:xfrm>
                  <a:off x="2245" y="2303"/>
                  <a:ext cx="86" cy="346"/>
                  <a:chOff x="2684" y="2513"/>
                  <a:chExt cx="86" cy="346"/>
                </a:xfrm>
              </p:grpSpPr>
              <p:sp>
                <p:nvSpPr>
                  <p:cNvPr id="1441815" name="Arc 23"/>
                  <p:cNvSpPr>
                    <a:spLocks/>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16" name="Arc 24"/>
                  <p:cNvSpPr>
                    <a:spLocks/>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41820" name="Group 28"/>
              <p:cNvGrpSpPr>
                <a:grpSpLocks/>
              </p:cNvGrpSpPr>
              <p:nvPr/>
            </p:nvGrpSpPr>
            <p:grpSpPr bwMode="auto">
              <a:xfrm rot="-5400000">
                <a:off x="863" y="2072"/>
                <a:ext cx="374" cy="346"/>
                <a:chOff x="1727" y="1727"/>
                <a:chExt cx="374" cy="346"/>
              </a:xfrm>
            </p:grpSpPr>
            <p:sp>
              <p:nvSpPr>
                <p:cNvPr id="1441821" name="Arc 29"/>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2" name="Arc 30"/>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3" name="Arc 31"/>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4" name="Arc 32"/>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25" name="Group 33"/>
              <p:cNvGrpSpPr>
                <a:grpSpLocks/>
              </p:cNvGrpSpPr>
              <p:nvPr/>
            </p:nvGrpSpPr>
            <p:grpSpPr bwMode="auto">
              <a:xfrm rot="-5400000">
                <a:off x="1727" y="2072"/>
                <a:ext cx="374" cy="346"/>
                <a:chOff x="1727" y="1727"/>
                <a:chExt cx="374" cy="346"/>
              </a:xfrm>
            </p:grpSpPr>
            <p:sp>
              <p:nvSpPr>
                <p:cNvPr id="1441826" name="Arc 34"/>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7" name="Arc 35"/>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8" name="Arc 36"/>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29" name="Arc 37"/>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41830" name="Line 38"/>
              <p:cNvSpPr>
                <a:spLocks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1" name="Rectangle 39"/>
              <p:cNvSpPr>
                <a:spLocks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2" name="Line 40"/>
              <p:cNvSpPr>
                <a:spLocks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3" name="Line 41"/>
              <p:cNvSpPr>
                <a:spLocks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4" name="Line 42"/>
              <p:cNvSpPr>
                <a:spLocks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5" name="Line 43"/>
              <p:cNvSpPr>
                <a:spLocks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6" name="Line 44"/>
              <p:cNvSpPr>
                <a:spLocks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7" name="Line 45"/>
              <p:cNvSpPr>
                <a:spLocks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8" name="Line 46"/>
              <p:cNvSpPr>
                <a:spLocks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39" name="Line 47"/>
              <p:cNvSpPr>
                <a:spLocks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0" name="Line 48"/>
              <p:cNvSpPr>
                <a:spLocks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1" name="Line 49"/>
              <p:cNvSpPr>
                <a:spLocks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2" name="Line 50"/>
              <p:cNvSpPr>
                <a:spLocks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3" name="Line 51"/>
              <p:cNvSpPr>
                <a:spLocks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4" name="Line 52"/>
              <p:cNvSpPr>
                <a:spLocks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5" name="Line 53"/>
              <p:cNvSpPr>
                <a:spLocks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6" name="Line 54"/>
              <p:cNvSpPr>
                <a:spLocks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7" name="Line 55"/>
              <p:cNvSpPr>
                <a:spLocks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8" name="Line 56"/>
              <p:cNvSpPr>
                <a:spLocks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49" name="Line 57"/>
              <p:cNvSpPr>
                <a:spLocks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50" name="Line 58"/>
              <p:cNvSpPr>
                <a:spLocks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41852" name="Text Box 60"/>
            <p:cNvSpPr txBox="1">
              <a:spLocks noChangeArrowheads="1"/>
            </p:cNvSpPr>
            <p:nvPr/>
          </p:nvSpPr>
          <p:spPr bwMode="auto">
            <a:xfrm>
              <a:off x="1372" y="2335"/>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a</a:t>
              </a:r>
            </a:p>
          </p:txBody>
        </p:sp>
        <p:sp>
          <p:nvSpPr>
            <p:cNvPr id="1441853" name="Text Box 61"/>
            <p:cNvSpPr txBox="1">
              <a:spLocks noChangeArrowheads="1"/>
            </p:cNvSpPr>
            <p:nvPr/>
          </p:nvSpPr>
          <p:spPr bwMode="auto">
            <a:xfrm>
              <a:off x="790" y="1837"/>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441854" name="Text Box 62"/>
            <p:cNvSpPr txBox="1">
              <a:spLocks noChangeArrowheads="1"/>
            </p:cNvSpPr>
            <p:nvPr/>
          </p:nvSpPr>
          <p:spPr bwMode="auto">
            <a:xfrm>
              <a:off x="1918" y="1837"/>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441855" name="Text Box 63"/>
            <p:cNvSpPr txBox="1">
              <a:spLocks noChangeArrowheads="1"/>
            </p:cNvSpPr>
            <p:nvPr/>
          </p:nvSpPr>
          <p:spPr bwMode="auto">
            <a:xfrm>
              <a:off x="835" y="1045"/>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441856" name="Text Box 64"/>
            <p:cNvSpPr txBox="1">
              <a:spLocks noChangeArrowheads="1"/>
            </p:cNvSpPr>
            <p:nvPr/>
          </p:nvSpPr>
          <p:spPr bwMode="auto">
            <a:xfrm>
              <a:off x="1684" y="1027"/>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441857" name="Text Box 65"/>
            <p:cNvSpPr txBox="1">
              <a:spLocks noChangeArrowheads="1"/>
            </p:cNvSpPr>
            <p:nvPr/>
          </p:nvSpPr>
          <p:spPr bwMode="auto">
            <a:xfrm>
              <a:off x="806"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t>
              </a:r>
            </a:p>
          </p:txBody>
        </p:sp>
        <p:sp>
          <p:nvSpPr>
            <p:cNvPr id="1441858" name="Text Box 66"/>
            <p:cNvSpPr txBox="1">
              <a:spLocks noChangeArrowheads="1"/>
            </p:cNvSpPr>
            <p:nvPr/>
          </p:nvSpPr>
          <p:spPr bwMode="auto">
            <a:xfrm>
              <a:off x="1900"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x4</a:t>
              </a:r>
            </a:p>
          </p:txBody>
        </p:sp>
        <p:sp>
          <p:nvSpPr>
            <p:cNvPr id="1441859" name="Text Box 67"/>
            <p:cNvSpPr txBox="1">
              <a:spLocks noChangeArrowheads="1"/>
            </p:cNvSpPr>
            <p:nvPr/>
          </p:nvSpPr>
          <p:spPr bwMode="auto">
            <a:xfrm>
              <a:off x="1497"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x3</a:t>
              </a:r>
            </a:p>
          </p:txBody>
        </p:sp>
        <p:sp>
          <p:nvSpPr>
            <p:cNvPr id="1441860" name="Text Box 68"/>
            <p:cNvSpPr txBox="1">
              <a:spLocks noChangeArrowheads="1"/>
            </p:cNvSpPr>
            <p:nvPr/>
          </p:nvSpPr>
          <p:spPr bwMode="auto">
            <a:xfrm>
              <a:off x="1209"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x2</a:t>
              </a:r>
            </a:p>
          </p:txBody>
        </p:sp>
        <p:sp>
          <p:nvSpPr>
            <p:cNvPr id="1441861" name="Text Box 69"/>
            <p:cNvSpPr txBox="1">
              <a:spLocks noChangeArrowheads="1"/>
            </p:cNvSpPr>
            <p:nvPr/>
          </p:nvSpPr>
          <p:spPr bwMode="auto">
            <a:xfrm>
              <a:off x="921"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z1</a:t>
              </a:r>
            </a:p>
          </p:txBody>
        </p:sp>
        <p:sp>
          <p:nvSpPr>
            <p:cNvPr id="1441862" name="Text Box 70"/>
            <p:cNvSpPr txBox="1">
              <a:spLocks noChangeArrowheads="1"/>
            </p:cNvSpPr>
            <p:nvPr/>
          </p:nvSpPr>
          <p:spPr bwMode="auto">
            <a:xfrm>
              <a:off x="1785"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z2</a:t>
              </a:r>
            </a:p>
          </p:txBody>
        </p:sp>
      </p:grpSp>
      <p:grpSp>
        <p:nvGrpSpPr>
          <p:cNvPr id="1441864" name="Group 72"/>
          <p:cNvGrpSpPr>
            <a:grpSpLocks/>
          </p:cNvGrpSpPr>
          <p:nvPr/>
        </p:nvGrpSpPr>
        <p:grpSpPr bwMode="auto">
          <a:xfrm>
            <a:off x="4387850" y="1187450"/>
            <a:ext cx="2741613" cy="4784725"/>
            <a:chOff x="633" y="748"/>
            <a:chExt cx="1727" cy="3014"/>
          </a:xfrm>
        </p:grpSpPr>
        <p:grpSp>
          <p:nvGrpSpPr>
            <p:cNvPr id="1441865" name="Group 73"/>
            <p:cNvGrpSpPr>
              <a:grpSpLocks/>
            </p:cNvGrpSpPr>
            <p:nvPr/>
          </p:nvGrpSpPr>
          <p:grpSpPr bwMode="auto">
            <a:xfrm>
              <a:off x="633" y="1035"/>
              <a:ext cx="1727" cy="2477"/>
              <a:chOff x="633" y="1035"/>
              <a:chExt cx="1727" cy="2477"/>
            </a:xfrm>
          </p:grpSpPr>
          <p:grpSp>
            <p:nvGrpSpPr>
              <p:cNvPr id="1441866" name="Group 74"/>
              <p:cNvGrpSpPr>
                <a:grpSpLocks/>
              </p:cNvGrpSpPr>
              <p:nvPr/>
            </p:nvGrpSpPr>
            <p:grpSpPr bwMode="auto">
              <a:xfrm rot="-5400000">
                <a:off x="863" y="1266"/>
                <a:ext cx="345" cy="346"/>
                <a:chOff x="1151" y="1727"/>
                <a:chExt cx="345" cy="346"/>
              </a:xfrm>
            </p:grpSpPr>
            <p:sp>
              <p:nvSpPr>
                <p:cNvPr id="1441867" name="Arc 75"/>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68" name="Arc 76"/>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69" name="Line 77"/>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70" name="Group 78"/>
              <p:cNvGrpSpPr>
                <a:grpSpLocks/>
              </p:cNvGrpSpPr>
              <p:nvPr/>
            </p:nvGrpSpPr>
            <p:grpSpPr bwMode="auto">
              <a:xfrm rot="-5400000">
                <a:off x="1727" y="1266"/>
                <a:ext cx="374" cy="346"/>
                <a:chOff x="1727" y="1727"/>
                <a:chExt cx="374" cy="346"/>
              </a:xfrm>
            </p:grpSpPr>
            <p:sp>
              <p:nvSpPr>
                <p:cNvPr id="1441871" name="Arc 79"/>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72" name="Arc 80"/>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73" name="Arc 81"/>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74" name="Arc 82"/>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75" name="Group 83"/>
              <p:cNvGrpSpPr>
                <a:grpSpLocks/>
              </p:cNvGrpSpPr>
              <p:nvPr/>
            </p:nvGrpSpPr>
            <p:grpSpPr bwMode="auto">
              <a:xfrm rot="-5400000">
                <a:off x="1266" y="2879"/>
                <a:ext cx="432" cy="346"/>
                <a:chOff x="2245" y="2303"/>
                <a:chExt cx="432" cy="346"/>
              </a:xfrm>
            </p:grpSpPr>
            <p:grpSp>
              <p:nvGrpSpPr>
                <p:cNvPr id="1441876" name="Group 84"/>
                <p:cNvGrpSpPr>
                  <a:grpSpLocks/>
                </p:cNvGrpSpPr>
                <p:nvPr/>
              </p:nvGrpSpPr>
              <p:grpSpPr bwMode="auto">
                <a:xfrm>
                  <a:off x="2303" y="2303"/>
                  <a:ext cx="374" cy="346"/>
                  <a:chOff x="2588" y="2417"/>
                  <a:chExt cx="374" cy="346"/>
                </a:xfrm>
              </p:grpSpPr>
              <p:sp>
                <p:nvSpPr>
                  <p:cNvPr id="1441877" name="Arc 85"/>
                  <p:cNvSpPr>
                    <a:spLocks/>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78" name="Arc 86"/>
                  <p:cNvSpPr>
                    <a:spLocks/>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79" name="Arc 87"/>
                  <p:cNvSpPr>
                    <a:spLocks/>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80" name="Arc 88"/>
                  <p:cNvSpPr>
                    <a:spLocks/>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81" name="Group 89"/>
                <p:cNvGrpSpPr>
                  <a:grpSpLocks/>
                </p:cNvGrpSpPr>
                <p:nvPr/>
              </p:nvGrpSpPr>
              <p:grpSpPr bwMode="auto">
                <a:xfrm>
                  <a:off x="2245" y="2303"/>
                  <a:ext cx="86" cy="346"/>
                  <a:chOff x="2684" y="2513"/>
                  <a:chExt cx="86" cy="346"/>
                </a:xfrm>
              </p:grpSpPr>
              <p:sp>
                <p:nvSpPr>
                  <p:cNvPr id="1441882" name="Arc 90"/>
                  <p:cNvSpPr>
                    <a:spLocks/>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83" name="Arc 91"/>
                  <p:cNvSpPr>
                    <a:spLocks/>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41884" name="Group 92"/>
              <p:cNvGrpSpPr>
                <a:grpSpLocks/>
              </p:cNvGrpSpPr>
              <p:nvPr/>
            </p:nvGrpSpPr>
            <p:grpSpPr bwMode="auto">
              <a:xfrm rot="-5400000">
                <a:off x="863" y="2072"/>
                <a:ext cx="374" cy="346"/>
                <a:chOff x="1727" y="1727"/>
                <a:chExt cx="374" cy="346"/>
              </a:xfrm>
            </p:grpSpPr>
            <p:sp>
              <p:nvSpPr>
                <p:cNvPr id="1441885" name="Arc 93"/>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86" name="Arc 94"/>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87" name="Arc 95"/>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88" name="Arc 96"/>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1889" name="Group 97"/>
              <p:cNvGrpSpPr>
                <a:grpSpLocks/>
              </p:cNvGrpSpPr>
              <p:nvPr/>
            </p:nvGrpSpPr>
            <p:grpSpPr bwMode="auto">
              <a:xfrm rot="-5400000">
                <a:off x="1727" y="2072"/>
                <a:ext cx="374" cy="346"/>
                <a:chOff x="1727" y="1727"/>
                <a:chExt cx="374" cy="346"/>
              </a:xfrm>
            </p:grpSpPr>
            <p:sp>
              <p:nvSpPr>
                <p:cNvPr id="1441890" name="Arc 98"/>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1" name="Arc 99"/>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2" name="Arc 100"/>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3" name="Arc 101"/>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41894" name="Line 102"/>
              <p:cNvSpPr>
                <a:spLocks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5" name="Rectangle 103"/>
              <p:cNvSpPr>
                <a:spLocks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6" name="Line 104"/>
              <p:cNvSpPr>
                <a:spLocks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7" name="Line 105"/>
              <p:cNvSpPr>
                <a:spLocks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8" name="Line 106"/>
              <p:cNvSpPr>
                <a:spLocks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899" name="Line 107"/>
              <p:cNvSpPr>
                <a:spLocks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0" name="Line 108"/>
              <p:cNvSpPr>
                <a:spLocks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1" name="Line 109"/>
              <p:cNvSpPr>
                <a:spLocks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2" name="Line 110"/>
              <p:cNvSpPr>
                <a:spLocks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3" name="Line 111"/>
              <p:cNvSpPr>
                <a:spLocks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4" name="Line 112"/>
              <p:cNvSpPr>
                <a:spLocks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5" name="Line 113"/>
              <p:cNvSpPr>
                <a:spLocks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6" name="Line 114"/>
              <p:cNvSpPr>
                <a:spLocks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7" name="Line 115"/>
              <p:cNvSpPr>
                <a:spLocks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8" name="Line 116"/>
              <p:cNvSpPr>
                <a:spLocks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09" name="Line 117"/>
              <p:cNvSpPr>
                <a:spLocks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10" name="Line 118"/>
              <p:cNvSpPr>
                <a:spLocks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11" name="Line 119"/>
              <p:cNvSpPr>
                <a:spLocks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12" name="Line 120"/>
              <p:cNvSpPr>
                <a:spLocks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13" name="Line 121"/>
              <p:cNvSpPr>
                <a:spLocks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14" name="Line 122"/>
              <p:cNvSpPr>
                <a:spLocks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41915" name="Text Box 123"/>
            <p:cNvSpPr txBox="1">
              <a:spLocks noChangeArrowheads="1"/>
            </p:cNvSpPr>
            <p:nvPr/>
          </p:nvSpPr>
          <p:spPr bwMode="auto">
            <a:xfrm>
              <a:off x="1372" y="2335"/>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a</a:t>
              </a:r>
            </a:p>
          </p:txBody>
        </p:sp>
        <p:sp>
          <p:nvSpPr>
            <p:cNvPr id="1441916" name="Text Box 124"/>
            <p:cNvSpPr txBox="1">
              <a:spLocks noChangeArrowheads="1"/>
            </p:cNvSpPr>
            <p:nvPr/>
          </p:nvSpPr>
          <p:spPr bwMode="auto">
            <a:xfrm>
              <a:off x="790" y="1837"/>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441917" name="Text Box 125"/>
            <p:cNvSpPr txBox="1">
              <a:spLocks noChangeArrowheads="1"/>
            </p:cNvSpPr>
            <p:nvPr/>
          </p:nvSpPr>
          <p:spPr bwMode="auto">
            <a:xfrm>
              <a:off x="1918" y="1837"/>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441918" name="Text Box 126"/>
            <p:cNvSpPr txBox="1">
              <a:spLocks noChangeArrowheads="1"/>
            </p:cNvSpPr>
            <p:nvPr/>
          </p:nvSpPr>
          <p:spPr bwMode="auto">
            <a:xfrm>
              <a:off x="835" y="1045"/>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441919" name="Text Box 127"/>
            <p:cNvSpPr txBox="1">
              <a:spLocks noChangeArrowheads="1"/>
            </p:cNvSpPr>
            <p:nvPr/>
          </p:nvSpPr>
          <p:spPr bwMode="auto">
            <a:xfrm>
              <a:off x="1684" y="1027"/>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441920" name="Text Box 128"/>
            <p:cNvSpPr txBox="1">
              <a:spLocks noChangeArrowheads="1"/>
            </p:cNvSpPr>
            <p:nvPr/>
          </p:nvSpPr>
          <p:spPr bwMode="auto">
            <a:xfrm>
              <a:off x="806"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t>
              </a:r>
            </a:p>
          </p:txBody>
        </p:sp>
        <p:sp>
          <p:nvSpPr>
            <p:cNvPr id="1441921" name="Text Box 129"/>
            <p:cNvSpPr txBox="1">
              <a:spLocks noChangeArrowheads="1"/>
            </p:cNvSpPr>
            <p:nvPr/>
          </p:nvSpPr>
          <p:spPr bwMode="auto">
            <a:xfrm>
              <a:off x="1900"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x4</a:t>
              </a:r>
            </a:p>
          </p:txBody>
        </p:sp>
        <p:sp>
          <p:nvSpPr>
            <p:cNvPr id="1441922" name="Text Box 130"/>
            <p:cNvSpPr txBox="1">
              <a:spLocks noChangeArrowheads="1"/>
            </p:cNvSpPr>
            <p:nvPr/>
          </p:nvSpPr>
          <p:spPr bwMode="auto">
            <a:xfrm>
              <a:off x="1497"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x3</a:t>
              </a:r>
            </a:p>
          </p:txBody>
        </p:sp>
        <p:sp>
          <p:nvSpPr>
            <p:cNvPr id="1441923" name="Text Box 131"/>
            <p:cNvSpPr txBox="1">
              <a:spLocks noChangeArrowheads="1"/>
            </p:cNvSpPr>
            <p:nvPr/>
          </p:nvSpPr>
          <p:spPr bwMode="auto">
            <a:xfrm>
              <a:off x="1209" y="3512"/>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x2</a:t>
              </a:r>
            </a:p>
          </p:txBody>
        </p:sp>
        <p:sp>
          <p:nvSpPr>
            <p:cNvPr id="1441924" name="Text Box 132"/>
            <p:cNvSpPr txBox="1">
              <a:spLocks noChangeArrowheads="1"/>
            </p:cNvSpPr>
            <p:nvPr/>
          </p:nvSpPr>
          <p:spPr bwMode="auto">
            <a:xfrm>
              <a:off x="921"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z1</a:t>
              </a:r>
            </a:p>
          </p:txBody>
        </p:sp>
        <p:sp>
          <p:nvSpPr>
            <p:cNvPr id="1441925" name="Text Box 133"/>
            <p:cNvSpPr txBox="1">
              <a:spLocks noChangeArrowheads="1"/>
            </p:cNvSpPr>
            <p:nvPr/>
          </p:nvSpPr>
          <p:spPr bwMode="auto">
            <a:xfrm>
              <a:off x="1785"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z2</a:t>
              </a:r>
            </a:p>
          </p:txBody>
        </p:sp>
      </p:grpSp>
      <p:sp>
        <p:nvSpPr>
          <p:cNvPr id="1441926" name="Line 134"/>
          <p:cNvSpPr>
            <a:spLocks noChangeShapeType="1"/>
          </p:cNvSpPr>
          <p:nvPr/>
        </p:nvSpPr>
        <p:spPr bwMode="auto">
          <a:xfrm>
            <a:off x="3930650" y="1736725"/>
            <a:ext cx="3656013"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27" name="Line 135"/>
          <p:cNvSpPr>
            <a:spLocks noChangeShapeType="1"/>
          </p:cNvSpPr>
          <p:nvPr/>
        </p:nvSpPr>
        <p:spPr bwMode="auto">
          <a:xfrm>
            <a:off x="3930650" y="2649538"/>
            <a:ext cx="3656013"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28" name="Line 136"/>
          <p:cNvSpPr>
            <a:spLocks noChangeShapeType="1"/>
          </p:cNvSpPr>
          <p:nvPr/>
        </p:nvSpPr>
        <p:spPr bwMode="auto">
          <a:xfrm>
            <a:off x="3930650" y="5392738"/>
            <a:ext cx="3656013"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29" name="Line 137"/>
          <p:cNvSpPr>
            <a:spLocks noChangeShapeType="1"/>
          </p:cNvSpPr>
          <p:nvPr/>
        </p:nvSpPr>
        <p:spPr bwMode="auto">
          <a:xfrm>
            <a:off x="3930650" y="4386263"/>
            <a:ext cx="3656013"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1931" name="Freeform 139"/>
          <p:cNvSpPr>
            <a:spLocks/>
          </p:cNvSpPr>
          <p:nvPr/>
        </p:nvSpPr>
        <p:spPr bwMode="auto">
          <a:xfrm>
            <a:off x="3930650" y="1833563"/>
            <a:ext cx="3594100" cy="708025"/>
          </a:xfrm>
          <a:custGeom>
            <a:avLst/>
            <a:gdLst>
              <a:gd name="T0" fmla="*/ 0 w 2250"/>
              <a:gd name="T1" fmla="*/ 24 h 873"/>
              <a:gd name="T2" fmla="*/ 783 w 2250"/>
              <a:gd name="T3" fmla="*/ 51 h 873"/>
              <a:gd name="T4" fmla="*/ 1080 w 2250"/>
              <a:gd name="T5" fmla="*/ 330 h 873"/>
              <a:gd name="T6" fmla="*/ 1269 w 2250"/>
              <a:gd name="T7" fmla="*/ 627 h 873"/>
              <a:gd name="T8" fmla="*/ 1548 w 2250"/>
              <a:gd name="T9" fmla="*/ 834 h 873"/>
              <a:gd name="T10" fmla="*/ 2250 w 2250"/>
              <a:gd name="T11" fmla="*/ 861 h 873"/>
            </a:gdLst>
            <a:ahLst/>
            <a:cxnLst>
              <a:cxn ang="0">
                <a:pos x="T0" y="T1"/>
              </a:cxn>
              <a:cxn ang="0">
                <a:pos x="T2" y="T3"/>
              </a:cxn>
              <a:cxn ang="0">
                <a:pos x="T4" y="T5"/>
              </a:cxn>
              <a:cxn ang="0">
                <a:pos x="T6" y="T7"/>
              </a:cxn>
              <a:cxn ang="0">
                <a:pos x="T8" y="T9"/>
              </a:cxn>
              <a:cxn ang="0">
                <a:pos x="T10" y="T11"/>
              </a:cxn>
            </a:cxnLst>
            <a:rect l="0" t="0" r="r" b="b"/>
            <a:pathLst>
              <a:path w="2250" h="873">
                <a:moveTo>
                  <a:pt x="0" y="24"/>
                </a:moveTo>
                <a:cubicBezTo>
                  <a:pt x="301" y="12"/>
                  <a:pt x="603" y="0"/>
                  <a:pt x="783" y="51"/>
                </a:cubicBezTo>
                <a:cubicBezTo>
                  <a:pt x="963" y="102"/>
                  <a:pt x="999" y="234"/>
                  <a:pt x="1080" y="330"/>
                </a:cubicBezTo>
                <a:cubicBezTo>
                  <a:pt x="1161" y="426"/>
                  <a:pt x="1191" y="543"/>
                  <a:pt x="1269" y="627"/>
                </a:cubicBezTo>
                <a:cubicBezTo>
                  <a:pt x="1347" y="711"/>
                  <a:pt x="1385" y="795"/>
                  <a:pt x="1548" y="834"/>
                </a:cubicBezTo>
                <a:cubicBezTo>
                  <a:pt x="1711" y="873"/>
                  <a:pt x="1980" y="867"/>
                  <a:pt x="2250" y="861"/>
                </a:cubicBezTo>
              </a:path>
            </a:pathLst>
          </a:custGeom>
          <a:noFill/>
          <a:ln w="57150" cap="flat" cmpd="sng">
            <a:solidFill>
              <a:schemeClr val="tx1"/>
            </a:solidFill>
            <a:prstDash val="sysDot"/>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wrap="none" anchor="ctr"/>
          <a:lstStyle/>
          <a:p>
            <a:endParaRPr lang="en-US"/>
          </a:p>
        </p:txBody>
      </p:sp>
      <p:sp>
        <p:nvSpPr>
          <p:cNvPr id="1441934" name="Text Box 142"/>
          <p:cNvSpPr txBox="1">
            <a:spLocks noChangeArrowheads="1"/>
          </p:cNvSpPr>
          <p:nvPr/>
        </p:nvSpPr>
        <p:spPr bwMode="auto">
          <a:xfrm>
            <a:off x="7494588" y="1644650"/>
            <a:ext cx="646112"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{d,e}</a:t>
            </a:r>
          </a:p>
        </p:txBody>
      </p:sp>
      <p:sp>
        <p:nvSpPr>
          <p:cNvPr id="1441935" name="Text Box 143"/>
          <p:cNvSpPr txBox="1">
            <a:spLocks noChangeArrowheads="1"/>
          </p:cNvSpPr>
          <p:nvPr/>
        </p:nvSpPr>
        <p:spPr bwMode="auto">
          <a:xfrm>
            <a:off x="7494588" y="2559050"/>
            <a:ext cx="646112"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{b,c}</a:t>
            </a:r>
          </a:p>
        </p:txBody>
      </p:sp>
      <p:sp>
        <p:nvSpPr>
          <p:cNvPr id="1441936" name="Text Box 144"/>
          <p:cNvSpPr txBox="1">
            <a:spLocks noChangeArrowheads="1"/>
          </p:cNvSpPr>
          <p:nvPr/>
        </p:nvSpPr>
        <p:spPr bwMode="auto">
          <a:xfrm>
            <a:off x="7497763" y="3838575"/>
            <a:ext cx="935037"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{b,a,x4}</a:t>
            </a:r>
          </a:p>
        </p:txBody>
      </p:sp>
      <p:sp>
        <p:nvSpPr>
          <p:cNvPr id="1441937" name="Text Box 145"/>
          <p:cNvSpPr txBox="1">
            <a:spLocks noChangeArrowheads="1"/>
          </p:cNvSpPr>
          <p:nvPr/>
        </p:nvSpPr>
        <p:spPr bwMode="auto">
          <a:xfrm>
            <a:off x="7494588" y="4295775"/>
            <a:ext cx="1039812"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{x1,a,x4}</a:t>
            </a:r>
          </a:p>
        </p:txBody>
      </p:sp>
      <p:sp>
        <p:nvSpPr>
          <p:cNvPr id="1441938" name="Text Box 146"/>
          <p:cNvSpPr txBox="1">
            <a:spLocks noChangeArrowheads="1"/>
          </p:cNvSpPr>
          <p:nvPr/>
        </p:nvSpPr>
        <p:spPr bwMode="auto">
          <a:xfrm>
            <a:off x="7494588" y="5300663"/>
            <a:ext cx="1444625"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{x1,x2,x3,x4}</a:t>
            </a:r>
          </a:p>
        </p:txBody>
      </p:sp>
      <p:sp>
        <p:nvSpPr>
          <p:cNvPr id="1441940" name="Freeform 148"/>
          <p:cNvSpPr>
            <a:spLocks/>
          </p:cNvSpPr>
          <p:nvPr/>
        </p:nvSpPr>
        <p:spPr bwMode="auto">
          <a:xfrm>
            <a:off x="4083050" y="2986088"/>
            <a:ext cx="3656013" cy="1371600"/>
          </a:xfrm>
          <a:custGeom>
            <a:avLst/>
            <a:gdLst>
              <a:gd name="T0" fmla="*/ 0 w 2250"/>
              <a:gd name="T1" fmla="*/ 24 h 873"/>
              <a:gd name="T2" fmla="*/ 783 w 2250"/>
              <a:gd name="T3" fmla="*/ 51 h 873"/>
              <a:gd name="T4" fmla="*/ 1080 w 2250"/>
              <a:gd name="T5" fmla="*/ 330 h 873"/>
              <a:gd name="T6" fmla="*/ 1269 w 2250"/>
              <a:gd name="T7" fmla="*/ 627 h 873"/>
              <a:gd name="T8" fmla="*/ 1548 w 2250"/>
              <a:gd name="T9" fmla="*/ 834 h 873"/>
              <a:gd name="T10" fmla="*/ 2250 w 2250"/>
              <a:gd name="T11" fmla="*/ 861 h 873"/>
            </a:gdLst>
            <a:ahLst/>
            <a:cxnLst>
              <a:cxn ang="0">
                <a:pos x="T0" y="T1"/>
              </a:cxn>
              <a:cxn ang="0">
                <a:pos x="T2" y="T3"/>
              </a:cxn>
              <a:cxn ang="0">
                <a:pos x="T4" y="T5"/>
              </a:cxn>
              <a:cxn ang="0">
                <a:pos x="T6" y="T7"/>
              </a:cxn>
              <a:cxn ang="0">
                <a:pos x="T8" y="T9"/>
              </a:cxn>
              <a:cxn ang="0">
                <a:pos x="T10" y="T11"/>
              </a:cxn>
            </a:cxnLst>
            <a:rect l="0" t="0" r="r" b="b"/>
            <a:pathLst>
              <a:path w="2250" h="873">
                <a:moveTo>
                  <a:pt x="0" y="24"/>
                </a:moveTo>
                <a:cubicBezTo>
                  <a:pt x="301" y="12"/>
                  <a:pt x="603" y="0"/>
                  <a:pt x="783" y="51"/>
                </a:cubicBezTo>
                <a:cubicBezTo>
                  <a:pt x="963" y="102"/>
                  <a:pt x="999" y="234"/>
                  <a:pt x="1080" y="330"/>
                </a:cubicBezTo>
                <a:cubicBezTo>
                  <a:pt x="1161" y="426"/>
                  <a:pt x="1191" y="543"/>
                  <a:pt x="1269" y="627"/>
                </a:cubicBezTo>
                <a:cubicBezTo>
                  <a:pt x="1347" y="711"/>
                  <a:pt x="1385" y="795"/>
                  <a:pt x="1548" y="834"/>
                </a:cubicBezTo>
                <a:cubicBezTo>
                  <a:pt x="1711" y="873"/>
                  <a:pt x="1980" y="867"/>
                  <a:pt x="2250" y="861"/>
                </a:cubicBezTo>
              </a:path>
            </a:pathLst>
          </a:custGeom>
          <a:noFill/>
          <a:ln w="57150" cap="flat" cmpd="sng">
            <a:solidFill>
              <a:schemeClr val="tx1"/>
            </a:solidFill>
            <a:prstDash val="sysDot"/>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wrap="none" anchor="ctr"/>
          <a:lstStyle/>
          <a:p>
            <a:endParaRPr lang="en-US"/>
          </a:p>
        </p:txBody>
      </p:sp>
      <p:sp>
        <p:nvSpPr>
          <p:cNvPr id="1441941" name="Rectangle 149"/>
          <p:cNvSpPr>
            <a:spLocks noChangeArrowheads="1"/>
          </p:cNvSpPr>
          <p:nvPr/>
        </p:nvSpPr>
        <p:spPr bwMode="auto">
          <a:xfrm>
            <a:off x="7389813" y="2273300"/>
            <a:ext cx="1020762"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en-US" sz="2000" i="0"/>
              <a:t>{d,b,c}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419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419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419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4193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419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4193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419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4193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419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4194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4419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419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1926" grpId="0" animBg="1"/>
      <p:bldP spid="1441927" grpId="0" animBg="1"/>
      <p:bldP spid="1441928" grpId="0" animBg="1"/>
      <p:bldP spid="1441929" grpId="0" animBg="1"/>
      <p:bldP spid="1441931" grpId="0" animBg="1"/>
      <p:bldP spid="1441934" grpId="0"/>
      <p:bldP spid="1441935" grpId="0"/>
      <p:bldP spid="1441936" grpId="0"/>
      <p:bldP spid="1441937" grpId="0"/>
      <p:bldP spid="1441938" grpId="0"/>
      <p:bldP spid="1441940" grpId="0" animBg="1"/>
      <p:bldP spid="144194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Footer Placeholder 3"/>
          <p:cNvSpPr>
            <a:spLocks noGrp="1"/>
          </p:cNvSpPr>
          <p:nvPr>
            <p:ph type="ftr" sz="quarter" idx="10"/>
          </p:nvPr>
        </p:nvSpPr>
        <p:spPr/>
        <p:txBody>
          <a:bodyPr/>
          <a:lstStyle/>
          <a:p>
            <a:r>
              <a:rPr lang="en-US"/>
              <a:t>(c) Giovanni De Micheli</a:t>
            </a:r>
          </a:p>
        </p:txBody>
      </p:sp>
      <p:sp>
        <p:nvSpPr>
          <p:cNvPr id="87" name="Slide Number Placeholder 4"/>
          <p:cNvSpPr>
            <a:spLocks noGrp="1"/>
          </p:cNvSpPr>
          <p:nvPr>
            <p:ph type="sldNum" sz="quarter" idx="11"/>
          </p:nvPr>
        </p:nvSpPr>
        <p:spPr/>
        <p:txBody>
          <a:bodyPr/>
          <a:lstStyle/>
          <a:p>
            <a:fld id="{E7E08530-A754-244A-88B9-B7E34AD44BAC}" type="slidenum">
              <a:rPr lang="en-US"/>
              <a:pPr/>
              <a:t>13</a:t>
            </a:fld>
            <a:endParaRPr lang="en-US"/>
          </a:p>
        </p:txBody>
      </p:sp>
      <p:sp>
        <p:nvSpPr>
          <p:cNvPr id="1445890" name="Rectangle 2"/>
          <p:cNvSpPr>
            <a:spLocks noGrp="1" noChangeArrowheads="1"/>
          </p:cNvSpPr>
          <p:nvPr>
            <p:ph type="title"/>
          </p:nvPr>
        </p:nvSpPr>
        <p:spPr/>
        <p:txBody>
          <a:bodyPr/>
          <a:lstStyle/>
          <a:p>
            <a:r>
              <a:rPr lang="en-US"/>
              <a:t>Example</a:t>
            </a:r>
          </a:p>
        </p:txBody>
      </p:sp>
      <p:sp>
        <p:nvSpPr>
          <p:cNvPr id="1445973" name="Rectangle 85"/>
          <p:cNvSpPr>
            <a:spLocks noGrp="1" noChangeArrowheads="1"/>
          </p:cNvSpPr>
          <p:nvPr>
            <p:ph type="body" idx="1"/>
          </p:nvPr>
        </p:nvSpPr>
        <p:spPr/>
        <p:txBody>
          <a:bodyPr/>
          <a:lstStyle/>
          <a:p>
            <a:pPr>
              <a:lnSpc>
                <a:spcPct val="115000"/>
              </a:lnSpc>
            </a:pPr>
            <a:r>
              <a:rPr lang="en-US" sz="2000"/>
              <a:t>Assume </a:t>
            </a:r>
            <a:r>
              <a:rPr lang="en-US" sz="2000">
                <a:solidFill>
                  <a:schemeClr val="tx2"/>
                </a:solidFill>
              </a:rPr>
              <a:t>CDC</a:t>
            </a:r>
            <a:r>
              <a:rPr lang="en-US" sz="2000" baseline="-25000">
                <a:solidFill>
                  <a:schemeClr val="tx2"/>
                </a:solidFill>
              </a:rPr>
              <a:t>in</a:t>
            </a:r>
            <a:r>
              <a:rPr lang="en-US" sz="2000">
                <a:solidFill>
                  <a:schemeClr val="tx2"/>
                </a:solidFill>
              </a:rPr>
              <a:t> = x</a:t>
            </a:r>
            <a:r>
              <a:rPr lang="en-US" sz="2000" baseline="-25000">
                <a:solidFill>
                  <a:schemeClr val="tx2"/>
                </a:solidFill>
              </a:rPr>
              <a:t>1</a:t>
            </a:r>
            <a:r>
              <a:rPr lang="ja-JP" altLang="en-US" sz="2000">
                <a:solidFill>
                  <a:schemeClr val="tx2"/>
                </a:solidFill>
                <a:latin typeface="Arial"/>
              </a:rPr>
              <a:t>’</a:t>
            </a:r>
            <a:r>
              <a:rPr lang="en-US" sz="2000">
                <a:solidFill>
                  <a:schemeClr val="tx2"/>
                </a:solidFill>
              </a:rPr>
              <a:t>x</a:t>
            </a:r>
            <a:r>
              <a:rPr lang="en-US" sz="2000" baseline="-25000">
                <a:solidFill>
                  <a:schemeClr val="tx2"/>
                </a:solidFill>
              </a:rPr>
              <a:t>4</a:t>
            </a:r>
            <a:r>
              <a:rPr lang="ja-JP" altLang="en-US" sz="2000">
                <a:solidFill>
                  <a:schemeClr val="tx2"/>
                </a:solidFill>
                <a:latin typeface="Arial"/>
              </a:rPr>
              <a:t>’</a:t>
            </a:r>
            <a:endParaRPr lang="en-US" sz="2000"/>
          </a:p>
          <a:p>
            <a:pPr>
              <a:lnSpc>
                <a:spcPct val="115000"/>
              </a:lnSpc>
            </a:pPr>
            <a:r>
              <a:rPr lang="en-US" sz="2000"/>
              <a:t>Select vertex </a:t>
            </a:r>
            <a:r>
              <a:rPr lang="en-US" sz="2000">
                <a:solidFill>
                  <a:schemeClr val="tx2"/>
                </a:solidFill>
              </a:rPr>
              <a:t>v</a:t>
            </a:r>
            <a:r>
              <a:rPr lang="en-US" sz="2000" baseline="-25000">
                <a:solidFill>
                  <a:schemeClr val="tx2"/>
                </a:solidFill>
              </a:rPr>
              <a:t>a</a:t>
            </a:r>
            <a:endParaRPr lang="en-US" sz="2000"/>
          </a:p>
          <a:p>
            <a:pPr lvl="1">
              <a:lnSpc>
                <a:spcPct val="100000"/>
              </a:lnSpc>
            </a:pPr>
            <a:r>
              <a:rPr lang="en-US" sz="1800"/>
              <a:t>Contribution of </a:t>
            </a:r>
            <a:r>
              <a:rPr lang="en-US" sz="1800">
                <a:solidFill>
                  <a:schemeClr val="tx2"/>
                </a:solidFill>
              </a:rPr>
              <a:t>v</a:t>
            </a:r>
            <a:r>
              <a:rPr lang="en-US" sz="1800" baseline="-25000">
                <a:solidFill>
                  <a:schemeClr val="tx2"/>
                </a:solidFill>
              </a:rPr>
              <a:t>a</a:t>
            </a:r>
            <a:r>
              <a:rPr lang="en-US" sz="1800"/>
              <a:t> to </a:t>
            </a:r>
            <a:r>
              <a:rPr lang="en-US" sz="1800">
                <a:solidFill>
                  <a:schemeClr val="tx2"/>
                </a:solidFill>
              </a:rPr>
              <a:t>CDC</a:t>
            </a:r>
            <a:r>
              <a:rPr lang="en-US" sz="1800" baseline="-25000">
                <a:solidFill>
                  <a:schemeClr val="tx2"/>
                </a:solidFill>
              </a:rPr>
              <a:t>cut</a:t>
            </a:r>
            <a:r>
              <a:rPr lang="en-US" sz="1800">
                <a:solidFill>
                  <a:schemeClr val="tx2"/>
                </a:solidFill>
              </a:rPr>
              <a:t>=</a:t>
            </a:r>
            <a:r>
              <a:rPr lang="en-US" sz="1800"/>
              <a:t> </a:t>
            </a:r>
            <a:r>
              <a:rPr lang="en-US" sz="1800">
                <a:solidFill>
                  <a:schemeClr val="tx2"/>
                </a:solidFill>
              </a:rPr>
              <a:t>a </a:t>
            </a:r>
            <a:r>
              <a:rPr lang="en-US" sz="1800">
                <a:solidFill>
                  <a:schemeClr val="tx2"/>
                </a:solidFill>
                <a:sym typeface="Symbol" charset="0"/>
              </a:rPr>
              <a:t> (</a:t>
            </a:r>
            <a:r>
              <a:rPr lang="en-US" sz="1800">
                <a:solidFill>
                  <a:schemeClr val="tx2"/>
                </a:solidFill>
              </a:rPr>
              <a:t>x</a:t>
            </a:r>
            <a:r>
              <a:rPr lang="en-US" sz="1800" baseline="-25000">
                <a:solidFill>
                  <a:schemeClr val="tx2"/>
                </a:solidFill>
              </a:rPr>
              <a:t>2</a:t>
            </a:r>
            <a:r>
              <a:rPr lang="en-US" sz="1800">
                <a:solidFill>
                  <a:schemeClr val="tx2"/>
                </a:solidFill>
              </a:rPr>
              <a:t> </a:t>
            </a:r>
            <a:r>
              <a:rPr lang="en-US" sz="1800">
                <a:solidFill>
                  <a:schemeClr val="tx2"/>
                </a:solidFill>
                <a:sym typeface="Symbol" charset="0"/>
              </a:rPr>
              <a:t></a:t>
            </a:r>
            <a:r>
              <a:rPr lang="en-US" sz="1800">
                <a:solidFill>
                  <a:schemeClr val="tx2"/>
                </a:solidFill>
              </a:rPr>
              <a:t> x</a:t>
            </a:r>
            <a:r>
              <a:rPr lang="en-US" sz="1800" baseline="-25000">
                <a:solidFill>
                  <a:schemeClr val="tx2"/>
                </a:solidFill>
              </a:rPr>
              <a:t>3</a:t>
            </a:r>
            <a:r>
              <a:rPr lang="en-US" sz="1800">
                <a:solidFill>
                  <a:schemeClr val="tx2"/>
                </a:solidFill>
                <a:sym typeface="Symbol" charset="0"/>
              </a:rPr>
              <a:t>)</a:t>
            </a:r>
          </a:p>
          <a:p>
            <a:pPr lvl="1">
              <a:lnSpc>
                <a:spcPct val="100000"/>
              </a:lnSpc>
            </a:pPr>
            <a:r>
              <a:rPr lang="en-US" sz="1800"/>
              <a:t>Updated </a:t>
            </a:r>
            <a:r>
              <a:rPr lang="en-US" sz="1800">
                <a:solidFill>
                  <a:schemeClr val="tx2"/>
                </a:solidFill>
              </a:rPr>
              <a:t>CDC</a:t>
            </a:r>
            <a:r>
              <a:rPr lang="en-US" sz="1800" baseline="-25000">
                <a:solidFill>
                  <a:schemeClr val="tx2"/>
                </a:solidFill>
              </a:rPr>
              <a:t>cut</a:t>
            </a:r>
            <a:r>
              <a:rPr lang="en-US" sz="1800">
                <a:solidFill>
                  <a:schemeClr val="tx2"/>
                </a:solidFill>
              </a:rPr>
              <a:t>= x</a:t>
            </a:r>
            <a:r>
              <a:rPr lang="ja-JP" altLang="en-US" sz="1800">
                <a:solidFill>
                  <a:schemeClr val="tx2"/>
                </a:solidFill>
                <a:latin typeface="Arial"/>
              </a:rPr>
              <a:t>’</a:t>
            </a:r>
            <a:r>
              <a:rPr lang="en-US" sz="1800" baseline="-25000">
                <a:solidFill>
                  <a:schemeClr val="tx2"/>
                </a:solidFill>
              </a:rPr>
              <a:t>1</a:t>
            </a:r>
            <a:r>
              <a:rPr lang="en-US" sz="1800">
                <a:solidFill>
                  <a:schemeClr val="tx2"/>
                </a:solidFill>
              </a:rPr>
              <a:t> x</a:t>
            </a:r>
            <a:r>
              <a:rPr lang="ja-JP" altLang="en-US" sz="1800">
                <a:solidFill>
                  <a:schemeClr val="tx2"/>
                </a:solidFill>
                <a:latin typeface="Arial"/>
              </a:rPr>
              <a:t>’</a:t>
            </a:r>
            <a:r>
              <a:rPr lang="en-US" sz="1800" baseline="-25000">
                <a:solidFill>
                  <a:schemeClr val="tx2"/>
                </a:solidFill>
              </a:rPr>
              <a:t>4</a:t>
            </a:r>
            <a:r>
              <a:rPr lang="en-US" sz="1800">
                <a:solidFill>
                  <a:schemeClr val="tx2"/>
                </a:solidFill>
              </a:rPr>
              <a:t>  +</a:t>
            </a:r>
            <a:r>
              <a:rPr lang="en-US" sz="1800"/>
              <a:t> </a:t>
            </a:r>
            <a:r>
              <a:rPr lang="en-US" sz="1800">
                <a:solidFill>
                  <a:schemeClr val="tx2"/>
                </a:solidFill>
              </a:rPr>
              <a:t>a </a:t>
            </a:r>
            <a:r>
              <a:rPr lang="en-US" sz="1800">
                <a:solidFill>
                  <a:schemeClr val="tx2"/>
                </a:solidFill>
                <a:sym typeface="Symbol" charset="0"/>
              </a:rPr>
              <a:t> (</a:t>
            </a:r>
            <a:r>
              <a:rPr lang="en-US" sz="1800">
                <a:solidFill>
                  <a:schemeClr val="tx2"/>
                </a:solidFill>
              </a:rPr>
              <a:t>x</a:t>
            </a:r>
            <a:r>
              <a:rPr lang="en-US" sz="1800" baseline="-25000">
                <a:solidFill>
                  <a:schemeClr val="tx2"/>
                </a:solidFill>
              </a:rPr>
              <a:t>2</a:t>
            </a:r>
            <a:r>
              <a:rPr lang="en-US" sz="1800">
                <a:solidFill>
                  <a:schemeClr val="tx2"/>
                </a:solidFill>
              </a:rPr>
              <a:t> </a:t>
            </a:r>
            <a:r>
              <a:rPr lang="en-US" sz="1800">
                <a:solidFill>
                  <a:schemeClr val="tx2"/>
                </a:solidFill>
                <a:sym typeface="Symbol" charset="0"/>
              </a:rPr>
              <a:t></a:t>
            </a:r>
            <a:r>
              <a:rPr lang="en-US" sz="1800">
                <a:solidFill>
                  <a:schemeClr val="tx2"/>
                </a:solidFill>
              </a:rPr>
              <a:t> x</a:t>
            </a:r>
            <a:r>
              <a:rPr lang="en-US" sz="1800" baseline="-25000">
                <a:solidFill>
                  <a:schemeClr val="tx2"/>
                </a:solidFill>
              </a:rPr>
              <a:t>3</a:t>
            </a:r>
            <a:r>
              <a:rPr lang="en-US" sz="1800">
                <a:solidFill>
                  <a:schemeClr val="tx2"/>
                </a:solidFill>
                <a:sym typeface="Symbol" charset="0"/>
              </a:rPr>
              <a:t>)</a:t>
            </a:r>
            <a:endParaRPr lang="en-US" sz="1800"/>
          </a:p>
          <a:p>
            <a:pPr lvl="1">
              <a:lnSpc>
                <a:spcPct val="100000"/>
              </a:lnSpc>
            </a:pPr>
            <a:r>
              <a:rPr lang="en-US" sz="1800"/>
              <a:t>Drop variables </a:t>
            </a:r>
            <a:r>
              <a:rPr lang="en-US" sz="1800">
                <a:solidFill>
                  <a:schemeClr val="tx2"/>
                </a:solidFill>
              </a:rPr>
              <a:t>D</a:t>
            </a:r>
            <a:r>
              <a:rPr lang="en-US" sz="1800"/>
              <a:t> </a:t>
            </a:r>
            <a:r>
              <a:rPr lang="en-US" sz="1800">
                <a:solidFill>
                  <a:schemeClr val="tx2"/>
                </a:solidFill>
              </a:rPr>
              <a:t>= {x</a:t>
            </a:r>
            <a:r>
              <a:rPr lang="en-US" sz="1800" baseline="-25000">
                <a:solidFill>
                  <a:schemeClr val="tx2"/>
                </a:solidFill>
              </a:rPr>
              <a:t>2</a:t>
            </a:r>
            <a:r>
              <a:rPr lang="en-US" sz="1800">
                <a:solidFill>
                  <a:schemeClr val="tx2"/>
                </a:solidFill>
                <a:sym typeface="Symbol" charset="0"/>
              </a:rPr>
              <a:t>, </a:t>
            </a:r>
            <a:r>
              <a:rPr lang="en-US" sz="1800">
                <a:solidFill>
                  <a:schemeClr val="tx2"/>
                </a:solidFill>
              </a:rPr>
              <a:t>x</a:t>
            </a:r>
            <a:r>
              <a:rPr lang="en-US" sz="1800" baseline="-25000">
                <a:solidFill>
                  <a:schemeClr val="tx2"/>
                </a:solidFill>
              </a:rPr>
              <a:t>3</a:t>
            </a:r>
            <a:r>
              <a:rPr lang="en-US" sz="1800">
                <a:solidFill>
                  <a:schemeClr val="tx2"/>
                </a:solidFill>
                <a:sym typeface="Symbol" charset="0"/>
              </a:rPr>
              <a:t>}</a:t>
            </a:r>
            <a:r>
              <a:rPr lang="en-US" sz="1800"/>
              <a:t> by consensus:</a:t>
            </a:r>
          </a:p>
          <a:p>
            <a:pPr lvl="1">
              <a:lnSpc>
                <a:spcPct val="100000"/>
              </a:lnSpc>
            </a:pPr>
            <a:r>
              <a:rPr lang="en-US" sz="1800">
                <a:solidFill>
                  <a:schemeClr val="tx2"/>
                </a:solidFill>
              </a:rPr>
              <a:t>CDC</a:t>
            </a:r>
            <a:r>
              <a:rPr lang="en-US" sz="1800" baseline="-25000">
                <a:solidFill>
                  <a:schemeClr val="tx2"/>
                </a:solidFill>
              </a:rPr>
              <a:t>cut</a:t>
            </a:r>
            <a:r>
              <a:rPr lang="en-US" sz="1800"/>
              <a:t> </a:t>
            </a:r>
            <a:r>
              <a:rPr lang="en-US" sz="1800">
                <a:solidFill>
                  <a:schemeClr val="tx2"/>
                </a:solidFill>
              </a:rPr>
              <a:t>= x</a:t>
            </a:r>
            <a:r>
              <a:rPr lang="en-US" sz="1800" baseline="-25000">
                <a:solidFill>
                  <a:schemeClr val="tx2"/>
                </a:solidFill>
              </a:rPr>
              <a:t>1</a:t>
            </a:r>
            <a:r>
              <a:rPr lang="ja-JP" altLang="en-US" sz="1800">
                <a:solidFill>
                  <a:schemeClr val="tx2"/>
                </a:solidFill>
              </a:rPr>
              <a:t>’</a:t>
            </a:r>
            <a:r>
              <a:rPr lang="en-US" sz="1800">
                <a:solidFill>
                  <a:schemeClr val="tx2"/>
                </a:solidFill>
              </a:rPr>
              <a:t>x</a:t>
            </a:r>
            <a:r>
              <a:rPr lang="en-US" sz="1800" baseline="-25000">
                <a:solidFill>
                  <a:schemeClr val="tx2"/>
                </a:solidFill>
              </a:rPr>
              <a:t>4</a:t>
            </a:r>
            <a:r>
              <a:rPr lang="ja-JP" altLang="en-US" sz="1800">
                <a:solidFill>
                  <a:schemeClr val="tx2"/>
                </a:solidFill>
                <a:latin typeface="Arial"/>
                <a:sym typeface="Symbol" charset="0"/>
              </a:rPr>
              <a:t>’</a:t>
            </a:r>
            <a:endParaRPr lang="en-US" sz="1800"/>
          </a:p>
          <a:p>
            <a:pPr>
              <a:lnSpc>
                <a:spcPct val="115000"/>
              </a:lnSpc>
            </a:pPr>
            <a:r>
              <a:rPr lang="en-US" sz="2000"/>
              <a:t>Select vertex </a:t>
            </a:r>
            <a:r>
              <a:rPr lang="en-US" sz="2000">
                <a:solidFill>
                  <a:schemeClr val="tx2"/>
                </a:solidFill>
              </a:rPr>
              <a:t>v</a:t>
            </a:r>
            <a:r>
              <a:rPr lang="en-US" sz="2000" baseline="-25000">
                <a:solidFill>
                  <a:schemeClr val="tx2"/>
                </a:solidFill>
              </a:rPr>
              <a:t>b</a:t>
            </a:r>
            <a:endParaRPr lang="en-US" sz="2000"/>
          </a:p>
          <a:p>
            <a:pPr lvl="1">
              <a:lnSpc>
                <a:spcPct val="100000"/>
              </a:lnSpc>
            </a:pPr>
            <a:r>
              <a:rPr lang="en-US" sz="1800"/>
              <a:t>Contribution to </a:t>
            </a:r>
            <a:r>
              <a:rPr lang="en-US" sz="1800">
                <a:solidFill>
                  <a:schemeClr val="tx2"/>
                </a:solidFill>
              </a:rPr>
              <a:t>CDC</a:t>
            </a:r>
            <a:r>
              <a:rPr lang="en-US" sz="1800" baseline="-25000">
                <a:solidFill>
                  <a:schemeClr val="tx2"/>
                </a:solidFill>
              </a:rPr>
              <a:t>cut</a:t>
            </a:r>
            <a:r>
              <a:rPr lang="en-US" sz="1800"/>
              <a:t>: </a:t>
            </a:r>
            <a:r>
              <a:rPr lang="en-US" sz="1800">
                <a:solidFill>
                  <a:schemeClr val="tx2"/>
                </a:solidFill>
              </a:rPr>
              <a:t>b </a:t>
            </a:r>
            <a:r>
              <a:rPr lang="en-US" sz="1800">
                <a:solidFill>
                  <a:schemeClr val="tx2"/>
                </a:solidFill>
                <a:sym typeface="Symbol" charset="0"/>
              </a:rPr>
              <a:t> (</a:t>
            </a:r>
            <a:r>
              <a:rPr lang="en-US" sz="1800">
                <a:solidFill>
                  <a:schemeClr val="tx2"/>
                </a:solidFill>
              </a:rPr>
              <a:t>x</a:t>
            </a:r>
            <a:r>
              <a:rPr lang="en-US" sz="1800" baseline="-25000">
                <a:solidFill>
                  <a:schemeClr val="tx2"/>
                </a:solidFill>
              </a:rPr>
              <a:t>1</a:t>
            </a:r>
            <a:r>
              <a:rPr lang="en-US" sz="1800">
                <a:solidFill>
                  <a:schemeClr val="tx2"/>
                </a:solidFill>
              </a:rPr>
              <a:t> </a:t>
            </a:r>
            <a:r>
              <a:rPr lang="en-US" sz="1800">
                <a:solidFill>
                  <a:schemeClr val="tx2"/>
                </a:solidFill>
                <a:sym typeface="Symbol" charset="0"/>
              </a:rPr>
              <a:t>+</a:t>
            </a:r>
            <a:r>
              <a:rPr lang="en-US" sz="1800">
                <a:solidFill>
                  <a:schemeClr val="tx2"/>
                </a:solidFill>
              </a:rPr>
              <a:t> a</a:t>
            </a:r>
            <a:r>
              <a:rPr lang="en-US" sz="1800">
                <a:solidFill>
                  <a:schemeClr val="tx2"/>
                </a:solidFill>
                <a:sym typeface="Symbol" charset="0"/>
              </a:rPr>
              <a:t>)</a:t>
            </a:r>
            <a:r>
              <a:rPr lang="en-US" sz="1800"/>
              <a:t>.</a:t>
            </a:r>
          </a:p>
          <a:p>
            <a:pPr lvl="2">
              <a:lnSpc>
                <a:spcPct val="80000"/>
              </a:lnSpc>
            </a:pPr>
            <a:r>
              <a:rPr lang="en-US" sz="1800"/>
              <a:t>Updated</a:t>
            </a:r>
            <a:r>
              <a:rPr lang="en-US" sz="1800">
                <a:solidFill>
                  <a:schemeClr val="tx2"/>
                </a:solidFill>
              </a:rPr>
              <a:t> CDC</a:t>
            </a:r>
            <a:r>
              <a:rPr lang="en-US" sz="1800" baseline="-25000">
                <a:solidFill>
                  <a:schemeClr val="tx2"/>
                </a:solidFill>
              </a:rPr>
              <a:t>cut</a:t>
            </a:r>
            <a:r>
              <a:rPr lang="en-US" sz="1800">
                <a:solidFill>
                  <a:schemeClr val="tx2"/>
                </a:solidFill>
              </a:rPr>
              <a:t> = x</a:t>
            </a:r>
            <a:r>
              <a:rPr lang="en-US" sz="1800" baseline="-25000">
                <a:solidFill>
                  <a:schemeClr val="tx2"/>
                </a:solidFill>
              </a:rPr>
              <a:t>1</a:t>
            </a:r>
            <a:r>
              <a:rPr lang="ja-JP" altLang="en-US" sz="1800">
                <a:solidFill>
                  <a:schemeClr val="tx2"/>
                </a:solidFill>
              </a:rPr>
              <a:t>’</a:t>
            </a:r>
            <a:r>
              <a:rPr lang="en-US" sz="1800">
                <a:solidFill>
                  <a:schemeClr val="tx2"/>
                </a:solidFill>
              </a:rPr>
              <a:t>x</a:t>
            </a:r>
            <a:r>
              <a:rPr lang="en-US" sz="1800" baseline="-25000">
                <a:solidFill>
                  <a:schemeClr val="tx2"/>
                </a:solidFill>
              </a:rPr>
              <a:t>4</a:t>
            </a:r>
            <a:r>
              <a:rPr lang="ja-JP" altLang="en-US" sz="1800">
                <a:solidFill>
                  <a:schemeClr val="tx2"/>
                </a:solidFill>
                <a:latin typeface="Arial"/>
                <a:sym typeface="Symbol" charset="0"/>
              </a:rPr>
              <a:t>’</a:t>
            </a:r>
            <a:r>
              <a:rPr lang="en-US" sz="1800">
                <a:solidFill>
                  <a:schemeClr val="tx2"/>
                </a:solidFill>
              </a:rPr>
              <a:t> + b </a:t>
            </a:r>
            <a:r>
              <a:rPr lang="en-US" sz="1800">
                <a:solidFill>
                  <a:schemeClr val="tx2"/>
                </a:solidFill>
                <a:sym typeface="Symbol" charset="0"/>
              </a:rPr>
              <a:t> (</a:t>
            </a:r>
            <a:r>
              <a:rPr lang="en-US" sz="1800">
                <a:solidFill>
                  <a:schemeClr val="tx2"/>
                </a:solidFill>
              </a:rPr>
              <a:t>x</a:t>
            </a:r>
            <a:r>
              <a:rPr lang="en-US" sz="1800" baseline="-25000">
                <a:solidFill>
                  <a:schemeClr val="tx2"/>
                </a:solidFill>
              </a:rPr>
              <a:t>1</a:t>
            </a:r>
            <a:r>
              <a:rPr lang="en-US" sz="1800">
                <a:solidFill>
                  <a:schemeClr val="tx2"/>
                </a:solidFill>
              </a:rPr>
              <a:t> </a:t>
            </a:r>
            <a:r>
              <a:rPr lang="en-US" sz="1800">
                <a:solidFill>
                  <a:schemeClr val="tx2"/>
                </a:solidFill>
                <a:sym typeface="Symbol" charset="0"/>
              </a:rPr>
              <a:t>+</a:t>
            </a:r>
            <a:r>
              <a:rPr lang="en-US" sz="1800">
                <a:solidFill>
                  <a:schemeClr val="tx2"/>
                </a:solidFill>
              </a:rPr>
              <a:t> a</a:t>
            </a:r>
            <a:r>
              <a:rPr lang="en-US" sz="1800">
                <a:solidFill>
                  <a:schemeClr val="tx2"/>
                </a:solidFill>
                <a:sym typeface="Symbol" charset="0"/>
              </a:rPr>
              <a:t>)</a:t>
            </a:r>
            <a:endParaRPr lang="en-US" sz="1800"/>
          </a:p>
          <a:p>
            <a:pPr lvl="1">
              <a:lnSpc>
                <a:spcPct val="100000"/>
              </a:lnSpc>
            </a:pPr>
            <a:r>
              <a:rPr lang="en-US" sz="1800"/>
              <a:t>Drop variables </a:t>
            </a:r>
            <a:r>
              <a:rPr lang="en-US" sz="1800">
                <a:solidFill>
                  <a:schemeClr val="tx2"/>
                </a:solidFill>
              </a:rPr>
              <a:t>x</a:t>
            </a:r>
            <a:r>
              <a:rPr lang="en-US" sz="1800" baseline="-25000">
                <a:solidFill>
                  <a:schemeClr val="tx2"/>
                </a:solidFill>
              </a:rPr>
              <a:t>1</a:t>
            </a:r>
            <a:r>
              <a:rPr lang="en-US" sz="1800"/>
              <a:t> by consensus:</a:t>
            </a:r>
          </a:p>
          <a:p>
            <a:pPr lvl="2">
              <a:lnSpc>
                <a:spcPct val="80000"/>
              </a:lnSpc>
            </a:pPr>
            <a:r>
              <a:rPr lang="en-US" sz="1800">
                <a:solidFill>
                  <a:schemeClr val="tx2"/>
                </a:solidFill>
              </a:rPr>
              <a:t>CDC</a:t>
            </a:r>
            <a:r>
              <a:rPr lang="en-US" sz="1800" baseline="-25000">
                <a:solidFill>
                  <a:schemeClr val="tx2"/>
                </a:solidFill>
              </a:rPr>
              <a:t>cut</a:t>
            </a:r>
            <a:r>
              <a:rPr lang="en-US" sz="1800">
                <a:solidFill>
                  <a:schemeClr val="tx2"/>
                </a:solidFill>
              </a:rPr>
              <a:t> = b</a:t>
            </a:r>
            <a:r>
              <a:rPr lang="ja-JP" altLang="en-US" sz="1800">
                <a:solidFill>
                  <a:schemeClr val="tx2"/>
                </a:solidFill>
              </a:rPr>
              <a:t>’</a:t>
            </a:r>
            <a:r>
              <a:rPr lang="en-US" sz="1800">
                <a:solidFill>
                  <a:schemeClr val="tx2"/>
                </a:solidFill>
              </a:rPr>
              <a:t>x</a:t>
            </a:r>
            <a:r>
              <a:rPr lang="en-US" sz="1800" baseline="-25000">
                <a:solidFill>
                  <a:schemeClr val="tx2"/>
                </a:solidFill>
              </a:rPr>
              <a:t>4</a:t>
            </a:r>
            <a:r>
              <a:rPr lang="ja-JP" altLang="en-US" sz="1800">
                <a:solidFill>
                  <a:schemeClr val="tx2"/>
                </a:solidFill>
                <a:latin typeface="Arial"/>
                <a:sym typeface="Symbol" charset="0"/>
              </a:rPr>
              <a:t>’</a:t>
            </a:r>
            <a:r>
              <a:rPr lang="en-US" sz="1800">
                <a:solidFill>
                  <a:schemeClr val="tx2"/>
                </a:solidFill>
              </a:rPr>
              <a:t> + b</a:t>
            </a:r>
            <a:r>
              <a:rPr lang="ja-JP" altLang="en-US" sz="1800">
                <a:solidFill>
                  <a:schemeClr val="tx2"/>
                </a:solidFill>
                <a:latin typeface="Arial"/>
              </a:rPr>
              <a:t>’</a:t>
            </a:r>
            <a:r>
              <a:rPr lang="en-US" sz="1800">
                <a:solidFill>
                  <a:schemeClr val="tx2"/>
                </a:solidFill>
              </a:rPr>
              <a:t>a</a:t>
            </a:r>
            <a:endParaRPr lang="en-US" sz="1800"/>
          </a:p>
          <a:p>
            <a:pPr>
              <a:lnSpc>
                <a:spcPct val="115000"/>
              </a:lnSpc>
            </a:pPr>
            <a:r>
              <a:rPr lang="en-US" sz="2000"/>
              <a:t>…</a:t>
            </a:r>
          </a:p>
          <a:p>
            <a:pPr>
              <a:lnSpc>
                <a:spcPct val="115000"/>
              </a:lnSpc>
            </a:pPr>
            <a:r>
              <a:rPr lang="en-US" sz="2000">
                <a:solidFill>
                  <a:schemeClr val="tx2"/>
                </a:solidFill>
              </a:rPr>
              <a:t>CDC</a:t>
            </a:r>
            <a:r>
              <a:rPr lang="en-US" sz="2000" baseline="-25000">
                <a:solidFill>
                  <a:schemeClr val="tx2"/>
                </a:solidFill>
              </a:rPr>
              <a:t>out</a:t>
            </a:r>
            <a:r>
              <a:rPr lang="en-US" sz="2000"/>
              <a:t> </a:t>
            </a:r>
            <a:r>
              <a:rPr lang="en-US" sz="2000">
                <a:solidFill>
                  <a:schemeClr val="tx2"/>
                </a:solidFill>
              </a:rPr>
              <a:t>= e</a:t>
            </a:r>
            <a:r>
              <a:rPr lang="ja-JP" altLang="en-US" sz="2000">
                <a:solidFill>
                  <a:schemeClr val="tx2"/>
                </a:solidFill>
                <a:latin typeface="Arial"/>
              </a:rPr>
              <a:t>’</a:t>
            </a:r>
            <a:r>
              <a:rPr lang="en-US" sz="2000">
                <a:solidFill>
                  <a:schemeClr val="tx2"/>
                </a:solidFill>
              </a:rPr>
              <a:t> = z</a:t>
            </a:r>
            <a:r>
              <a:rPr lang="en-US" sz="2000" baseline="-25000">
                <a:solidFill>
                  <a:schemeClr val="tx2"/>
                </a:solidFill>
              </a:rPr>
              <a:t>2</a:t>
            </a:r>
            <a:r>
              <a:rPr lang="ja-JP" altLang="en-US" sz="2000">
                <a:solidFill>
                  <a:schemeClr val="tx2"/>
                </a:solidFill>
              </a:rPr>
              <a:t>’</a:t>
            </a:r>
            <a:endParaRPr lang="en-US" sz="2000">
              <a:solidFill>
                <a:schemeClr val="tx2"/>
              </a:solidFill>
            </a:endParaRPr>
          </a:p>
        </p:txBody>
      </p:sp>
      <p:grpSp>
        <p:nvGrpSpPr>
          <p:cNvPr id="1445975" name="Group 87"/>
          <p:cNvGrpSpPr>
            <a:grpSpLocks/>
          </p:cNvGrpSpPr>
          <p:nvPr/>
        </p:nvGrpSpPr>
        <p:grpSpPr bwMode="auto">
          <a:xfrm>
            <a:off x="5673725" y="1736725"/>
            <a:ext cx="1919288" cy="3589338"/>
            <a:chOff x="3574" y="1094"/>
            <a:chExt cx="1209" cy="2261"/>
          </a:xfrm>
        </p:grpSpPr>
        <p:sp>
          <p:nvSpPr>
            <p:cNvPr id="1445948" name="Text Box 60"/>
            <p:cNvSpPr txBox="1">
              <a:spLocks noChangeArrowheads="1"/>
            </p:cNvSpPr>
            <p:nvPr/>
          </p:nvSpPr>
          <p:spPr bwMode="auto">
            <a:xfrm>
              <a:off x="4014" y="2373"/>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sp>
          <p:nvSpPr>
            <p:cNvPr id="1445949" name="Text Box 61"/>
            <p:cNvSpPr txBox="1">
              <a:spLocks noChangeArrowheads="1"/>
            </p:cNvSpPr>
            <p:nvPr/>
          </p:nvSpPr>
          <p:spPr bwMode="auto">
            <a:xfrm>
              <a:off x="3685" y="1920"/>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45950" name="Text Box 62"/>
            <p:cNvSpPr txBox="1">
              <a:spLocks noChangeArrowheads="1"/>
            </p:cNvSpPr>
            <p:nvPr/>
          </p:nvSpPr>
          <p:spPr bwMode="auto">
            <a:xfrm>
              <a:off x="4452" y="1911"/>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45951" name="Text Box 63"/>
            <p:cNvSpPr txBox="1">
              <a:spLocks noChangeArrowheads="1"/>
            </p:cNvSpPr>
            <p:nvPr/>
          </p:nvSpPr>
          <p:spPr bwMode="auto">
            <a:xfrm>
              <a:off x="3667" y="1389"/>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d</a:t>
              </a:r>
            </a:p>
          </p:txBody>
        </p:sp>
        <p:sp>
          <p:nvSpPr>
            <p:cNvPr id="1445952" name="Text Box 64"/>
            <p:cNvSpPr txBox="1">
              <a:spLocks noChangeArrowheads="1"/>
            </p:cNvSpPr>
            <p:nvPr/>
          </p:nvSpPr>
          <p:spPr bwMode="auto">
            <a:xfrm>
              <a:off x="4290" y="1362"/>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e</a:t>
              </a:r>
            </a:p>
          </p:txBody>
        </p:sp>
        <p:sp>
          <p:nvSpPr>
            <p:cNvPr id="1445953" name="Text Box 65"/>
            <p:cNvSpPr txBox="1">
              <a:spLocks noChangeArrowheads="1"/>
            </p:cNvSpPr>
            <p:nvPr/>
          </p:nvSpPr>
          <p:spPr bwMode="auto">
            <a:xfrm>
              <a:off x="3634" y="3124"/>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x1</a:t>
              </a:r>
            </a:p>
          </p:txBody>
        </p:sp>
        <p:sp>
          <p:nvSpPr>
            <p:cNvPr id="1445954" name="Text Box 66"/>
            <p:cNvSpPr txBox="1">
              <a:spLocks noChangeArrowheads="1"/>
            </p:cNvSpPr>
            <p:nvPr/>
          </p:nvSpPr>
          <p:spPr bwMode="auto">
            <a:xfrm>
              <a:off x="4469" y="3124"/>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x4</a:t>
              </a:r>
            </a:p>
          </p:txBody>
        </p:sp>
        <p:sp>
          <p:nvSpPr>
            <p:cNvPr id="1445955" name="Text Box 67"/>
            <p:cNvSpPr txBox="1">
              <a:spLocks noChangeArrowheads="1"/>
            </p:cNvSpPr>
            <p:nvPr/>
          </p:nvSpPr>
          <p:spPr bwMode="auto">
            <a:xfrm>
              <a:off x="4152" y="3124"/>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x3</a:t>
              </a:r>
            </a:p>
          </p:txBody>
        </p:sp>
        <p:sp>
          <p:nvSpPr>
            <p:cNvPr id="1445956" name="Text Box 68"/>
            <p:cNvSpPr txBox="1">
              <a:spLocks noChangeArrowheads="1"/>
            </p:cNvSpPr>
            <p:nvPr/>
          </p:nvSpPr>
          <p:spPr bwMode="auto">
            <a:xfrm>
              <a:off x="3951" y="3124"/>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x2</a:t>
              </a:r>
            </a:p>
          </p:txBody>
        </p:sp>
        <p:sp>
          <p:nvSpPr>
            <p:cNvPr id="1445957" name="Text Box 69"/>
            <p:cNvSpPr txBox="1">
              <a:spLocks noChangeArrowheads="1"/>
            </p:cNvSpPr>
            <p:nvPr/>
          </p:nvSpPr>
          <p:spPr bwMode="auto">
            <a:xfrm>
              <a:off x="3742" y="1094"/>
              <a:ext cx="241"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z1</a:t>
              </a:r>
            </a:p>
          </p:txBody>
        </p:sp>
        <p:sp>
          <p:nvSpPr>
            <p:cNvPr id="1445958" name="Text Box 70"/>
            <p:cNvSpPr txBox="1">
              <a:spLocks noChangeArrowheads="1"/>
            </p:cNvSpPr>
            <p:nvPr/>
          </p:nvSpPr>
          <p:spPr bwMode="auto">
            <a:xfrm>
              <a:off x="4318" y="1094"/>
              <a:ext cx="241"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z2</a:t>
              </a:r>
            </a:p>
          </p:txBody>
        </p:sp>
        <p:grpSp>
          <p:nvGrpSpPr>
            <p:cNvPr id="1445898" name="Group 10"/>
            <p:cNvGrpSpPr>
              <a:grpSpLocks noChangeAspect="1"/>
            </p:cNvGrpSpPr>
            <p:nvPr/>
          </p:nvGrpSpPr>
          <p:grpSpPr bwMode="auto">
            <a:xfrm>
              <a:off x="3574" y="1381"/>
              <a:ext cx="1209" cy="1734"/>
              <a:chOff x="633" y="1035"/>
              <a:chExt cx="1727" cy="2477"/>
            </a:xfrm>
          </p:grpSpPr>
          <p:grpSp>
            <p:nvGrpSpPr>
              <p:cNvPr id="1445899" name="Group 11"/>
              <p:cNvGrpSpPr>
                <a:grpSpLocks noChangeAspect="1"/>
              </p:cNvGrpSpPr>
              <p:nvPr/>
            </p:nvGrpSpPr>
            <p:grpSpPr bwMode="auto">
              <a:xfrm rot="-5400000">
                <a:off x="863" y="1266"/>
                <a:ext cx="345" cy="346"/>
                <a:chOff x="1151" y="1727"/>
                <a:chExt cx="345" cy="346"/>
              </a:xfrm>
            </p:grpSpPr>
            <p:sp>
              <p:nvSpPr>
                <p:cNvPr id="1445900" name="Arc 12"/>
                <p:cNvSpPr>
                  <a:spLocks noChangeAspect="1"/>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01" name="Arc 13"/>
                <p:cNvSpPr>
                  <a:spLocks noChangeAspect="1"/>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02" name="Line 14"/>
                <p:cNvSpPr>
                  <a:spLocks noChangeAspect="1"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5903" name="Group 15"/>
              <p:cNvGrpSpPr>
                <a:grpSpLocks noChangeAspect="1"/>
              </p:cNvGrpSpPr>
              <p:nvPr/>
            </p:nvGrpSpPr>
            <p:grpSpPr bwMode="auto">
              <a:xfrm rot="-5400000">
                <a:off x="1727" y="1266"/>
                <a:ext cx="374" cy="346"/>
                <a:chOff x="1727" y="1727"/>
                <a:chExt cx="374" cy="346"/>
              </a:xfrm>
            </p:grpSpPr>
            <p:sp>
              <p:nvSpPr>
                <p:cNvPr id="1445904" name="Arc 16"/>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05" name="Arc 17"/>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06" name="Arc 18"/>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07" name="Arc 19"/>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5908" name="Group 20"/>
              <p:cNvGrpSpPr>
                <a:grpSpLocks noChangeAspect="1"/>
              </p:cNvGrpSpPr>
              <p:nvPr/>
            </p:nvGrpSpPr>
            <p:grpSpPr bwMode="auto">
              <a:xfrm rot="-5400000">
                <a:off x="1266" y="2879"/>
                <a:ext cx="432" cy="346"/>
                <a:chOff x="2245" y="2303"/>
                <a:chExt cx="432" cy="346"/>
              </a:xfrm>
            </p:grpSpPr>
            <p:grpSp>
              <p:nvGrpSpPr>
                <p:cNvPr id="1445909" name="Group 21"/>
                <p:cNvGrpSpPr>
                  <a:grpSpLocks noChangeAspect="1"/>
                </p:cNvGrpSpPr>
                <p:nvPr/>
              </p:nvGrpSpPr>
              <p:grpSpPr bwMode="auto">
                <a:xfrm>
                  <a:off x="2303" y="2303"/>
                  <a:ext cx="374" cy="346"/>
                  <a:chOff x="2588" y="2417"/>
                  <a:chExt cx="374" cy="346"/>
                </a:xfrm>
              </p:grpSpPr>
              <p:sp>
                <p:nvSpPr>
                  <p:cNvPr id="1445910" name="Arc 22"/>
                  <p:cNvSpPr>
                    <a:spLocks noChangeAspect="1"/>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11" name="Arc 23"/>
                  <p:cNvSpPr>
                    <a:spLocks noChangeAspect="1"/>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12" name="Arc 24"/>
                  <p:cNvSpPr>
                    <a:spLocks noChangeAspect="1"/>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13" name="Arc 25"/>
                  <p:cNvSpPr>
                    <a:spLocks noChangeAspect="1"/>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5914" name="Group 26"/>
                <p:cNvGrpSpPr>
                  <a:grpSpLocks noChangeAspect="1"/>
                </p:cNvGrpSpPr>
                <p:nvPr/>
              </p:nvGrpSpPr>
              <p:grpSpPr bwMode="auto">
                <a:xfrm>
                  <a:off x="2245" y="2303"/>
                  <a:ext cx="86" cy="346"/>
                  <a:chOff x="2684" y="2513"/>
                  <a:chExt cx="86" cy="346"/>
                </a:xfrm>
              </p:grpSpPr>
              <p:sp>
                <p:nvSpPr>
                  <p:cNvPr id="1445915" name="Arc 27"/>
                  <p:cNvSpPr>
                    <a:spLocks noChangeAspect="1"/>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16" name="Arc 28"/>
                  <p:cNvSpPr>
                    <a:spLocks noChangeAspect="1"/>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45917" name="Group 29"/>
              <p:cNvGrpSpPr>
                <a:grpSpLocks noChangeAspect="1"/>
              </p:cNvGrpSpPr>
              <p:nvPr/>
            </p:nvGrpSpPr>
            <p:grpSpPr bwMode="auto">
              <a:xfrm rot="-5400000">
                <a:off x="863" y="2072"/>
                <a:ext cx="374" cy="346"/>
                <a:chOff x="1727" y="1727"/>
                <a:chExt cx="374" cy="346"/>
              </a:xfrm>
            </p:grpSpPr>
            <p:sp>
              <p:nvSpPr>
                <p:cNvPr id="1445918" name="Arc 30"/>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19" name="Arc 31"/>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0" name="Arc 32"/>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1" name="Arc 33"/>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5922" name="Group 34"/>
              <p:cNvGrpSpPr>
                <a:grpSpLocks noChangeAspect="1"/>
              </p:cNvGrpSpPr>
              <p:nvPr/>
            </p:nvGrpSpPr>
            <p:grpSpPr bwMode="auto">
              <a:xfrm rot="-5400000">
                <a:off x="1727" y="2072"/>
                <a:ext cx="374" cy="346"/>
                <a:chOff x="1727" y="1727"/>
                <a:chExt cx="374" cy="346"/>
              </a:xfrm>
            </p:grpSpPr>
            <p:sp>
              <p:nvSpPr>
                <p:cNvPr id="1445923" name="Arc 35"/>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4" name="Arc 36"/>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5" name="Arc 37"/>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6" name="Arc 38"/>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45927" name="Line 39"/>
              <p:cNvSpPr>
                <a:spLocks noChangeAspect="1"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8" name="Rectangle 40"/>
              <p:cNvSpPr>
                <a:spLocks noChangeAspect="1"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29" name="Line 41"/>
              <p:cNvSpPr>
                <a:spLocks noChangeAspect="1"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0" name="Line 42"/>
              <p:cNvSpPr>
                <a:spLocks noChangeAspect="1"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1" name="Line 43"/>
              <p:cNvSpPr>
                <a:spLocks noChangeAspect="1"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2" name="Line 44"/>
              <p:cNvSpPr>
                <a:spLocks noChangeAspect="1"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3" name="Line 45"/>
              <p:cNvSpPr>
                <a:spLocks noChangeAspect="1"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4" name="Line 46"/>
              <p:cNvSpPr>
                <a:spLocks noChangeAspect="1"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5" name="Line 47"/>
              <p:cNvSpPr>
                <a:spLocks noChangeAspect="1"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6" name="Line 48"/>
              <p:cNvSpPr>
                <a:spLocks noChangeAspect="1"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7" name="Line 49"/>
              <p:cNvSpPr>
                <a:spLocks noChangeAspect="1"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8" name="Line 50"/>
              <p:cNvSpPr>
                <a:spLocks noChangeAspect="1"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39" name="Line 51"/>
              <p:cNvSpPr>
                <a:spLocks noChangeAspect="1"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0" name="Line 52"/>
              <p:cNvSpPr>
                <a:spLocks noChangeAspect="1"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1" name="Line 53"/>
              <p:cNvSpPr>
                <a:spLocks noChangeAspect="1"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2" name="Line 54"/>
              <p:cNvSpPr>
                <a:spLocks noChangeAspect="1"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3" name="Line 55"/>
              <p:cNvSpPr>
                <a:spLocks noChangeAspect="1"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4" name="Line 56"/>
              <p:cNvSpPr>
                <a:spLocks noChangeAspect="1"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5" name="Line 57"/>
              <p:cNvSpPr>
                <a:spLocks noChangeAspect="1"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6" name="Line 58"/>
              <p:cNvSpPr>
                <a:spLocks noChangeAspect="1"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47" name="Line 59"/>
              <p:cNvSpPr>
                <a:spLocks noChangeAspect="1"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45980" name="Group 92"/>
          <p:cNvGrpSpPr>
            <a:grpSpLocks/>
          </p:cNvGrpSpPr>
          <p:nvPr/>
        </p:nvGrpSpPr>
        <p:grpSpPr bwMode="auto">
          <a:xfrm>
            <a:off x="5483225" y="2101850"/>
            <a:ext cx="2887663" cy="366713"/>
            <a:chOff x="3454" y="1324"/>
            <a:chExt cx="1819" cy="231"/>
          </a:xfrm>
        </p:grpSpPr>
        <p:sp>
          <p:nvSpPr>
            <p:cNvPr id="1445959" name="Line 71"/>
            <p:cNvSpPr>
              <a:spLocks noChangeAspect="1" noChangeShapeType="1"/>
            </p:cNvSpPr>
            <p:nvPr/>
          </p:nvSpPr>
          <p:spPr bwMode="auto">
            <a:xfrm>
              <a:off x="3454" y="1422"/>
              <a:ext cx="1451"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64" name="Text Box 76"/>
            <p:cNvSpPr txBox="1">
              <a:spLocks noChangeArrowheads="1"/>
            </p:cNvSpPr>
            <p:nvPr/>
          </p:nvSpPr>
          <p:spPr bwMode="auto">
            <a:xfrm>
              <a:off x="4894" y="1324"/>
              <a:ext cx="379"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{d,e}</a:t>
              </a:r>
            </a:p>
          </p:txBody>
        </p:sp>
      </p:grpSp>
      <p:grpSp>
        <p:nvGrpSpPr>
          <p:cNvPr id="1445979" name="Group 91"/>
          <p:cNvGrpSpPr>
            <a:grpSpLocks/>
          </p:cNvGrpSpPr>
          <p:nvPr/>
        </p:nvGrpSpPr>
        <p:grpSpPr bwMode="auto">
          <a:xfrm>
            <a:off x="5483225" y="2741613"/>
            <a:ext cx="2887663" cy="366712"/>
            <a:chOff x="3454" y="1727"/>
            <a:chExt cx="1819" cy="231"/>
          </a:xfrm>
        </p:grpSpPr>
        <p:sp>
          <p:nvSpPr>
            <p:cNvPr id="1445960" name="Line 72"/>
            <p:cNvSpPr>
              <a:spLocks noChangeAspect="1" noChangeShapeType="1"/>
            </p:cNvSpPr>
            <p:nvPr/>
          </p:nvSpPr>
          <p:spPr bwMode="auto">
            <a:xfrm>
              <a:off x="3454" y="1825"/>
              <a:ext cx="1451"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65" name="Text Box 77"/>
            <p:cNvSpPr txBox="1">
              <a:spLocks noChangeArrowheads="1"/>
            </p:cNvSpPr>
            <p:nvPr/>
          </p:nvSpPr>
          <p:spPr bwMode="auto">
            <a:xfrm>
              <a:off x="4894" y="1727"/>
              <a:ext cx="379"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{b,c}</a:t>
              </a:r>
            </a:p>
          </p:txBody>
        </p:sp>
      </p:grpSp>
      <p:grpSp>
        <p:nvGrpSpPr>
          <p:cNvPr id="1445978" name="Group 90"/>
          <p:cNvGrpSpPr>
            <a:grpSpLocks/>
          </p:cNvGrpSpPr>
          <p:nvPr/>
        </p:nvGrpSpPr>
        <p:grpSpPr bwMode="auto">
          <a:xfrm>
            <a:off x="5483225" y="3025775"/>
            <a:ext cx="3149600" cy="996950"/>
            <a:chOff x="3454" y="1906"/>
            <a:chExt cx="1984" cy="628"/>
          </a:xfrm>
        </p:grpSpPr>
        <p:sp>
          <p:nvSpPr>
            <p:cNvPr id="1445963" name="Freeform 75"/>
            <p:cNvSpPr>
              <a:spLocks noChangeAspect="1"/>
            </p:cNvSpPr>
            <p:nvPr/>
          </p:nvSpPr>
          <p:spPr bwMode="auto">
            <a:xfrm>
              <a:off x="3454" y="1906"/>
              <a:ext cx="1451" cy="605"/>
            </a:xfrm>
            <a:custGeom>
              <a:avLst/>
              <a:gdLst>
                <a:gd name="T0" fmla="*/ 0 w 2250"/>
                <a:gd name="T1" fmla="*/ 24 h 873"/>
                <a:gd name="T2" fmla="*/ 783 w 2250"/>
                <a:gd name="T3" fmla="*/ 51 h 873"/>
                <a:gd name="T4" fmla="*/ 1080 w 2250"/>
                <a:gd name="T5" fmla="*/ 330 h 873"/>
                <a:gd name="T6" fmla="*/ 1269 w 2250"/>
                <a:gd name="T7" fmla="*/ 627 h 873"/>
                <a:gd name="T8" fmla="*/ 1548 w 2250"/>
                <a:gd name="T9" fmla="*/ 834 h 873"/>
                <a:gd name="T10" fmla="*/ 2250 w 2250"/>
                <a:gd name="T11" fmla="*/ 861 h 873"/>
              </a:gdLst>
              <a:ahLst/>
              <a:cxnLst>
                <a:cxn ang="0">
                  <a:pos x="T0" y="T1"/>
                </a:cxn>
                <a:cxn ang="0">
                  <a:pos x="T2" y="T3"/>
                </a:cxn>
                <a:cxn ang="0">
                  <a:pos x="T4" y="T5"/>
                </a:cxn>
                <a:cxn ang="0">
                  <a:pos x="T6" y="T7"/>
                </a:cxn>
                <a:cxn ang="0">
                  <a:pos x="T8" y="T9"/>
                </a:cxn>
                <a:cxn ang="0">
                  <a:pos x="T10" y="T11"/>
                </a:cxn>
              </a:cxnLst>
              <a:rect l="0" t="0" r="r" b="b"/>
              <a:pathLst>
                <a:path w="2250" h="873">
                  <a:moveTo>
                    <a:pt x="0" y="24"/>
                  </a:moveTo>
                  <a:cubicBezTo>
                    <a:pt x="301" y="12"/>
                    <a:pt x="603" y="0"/>
                    <a:pt x="783" y="51"/>
                  </a:cubicBezTo>
                  <a:cubicBezTo>
                    <a:pt x="963" y="102"/>
                    <a:pt x="999" y="234"/>
                    <a:pt x="1080" y="330"/>
                  </a:cubicBezTo>
                  <a:cubicBezTo>
                    <a:pt x="1161" y="426"/>
                    <a:pt x="1191" y="543"/>
                    <a:pt x="1269" y="627"/>
                  </a:cubicBezTo>
                  <a:cubicBezTo>
                    <a:pt x="1347" y="711"/>
                    <a:pt x="1385" y="795"/>
                    <a:pt x="1548" y="834"/>
                  </a:cubicBezTo>
                  <a:cubicBezTo>
                    <a:pt x="1711" y="873"/>
                    <a:pt x="1980" y="867"/>
                    <a:pt x="2250" y="861"/>
                  </a:cubicBezTo>
                </a:path>
              </a:pathLst>
            </a:custGeom>
            <a:noFill/>
            <a:ln w="57150" cap="flat" cmpd="sng">
              <a:solidFill>
                <a:schemeClr val="tx1"/>
              </a:solidFill>
              <a:prstDash val="sysDot"/>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wrap="none" anchor="ctr"/>
            <a:lstStyle/>
            <a:p>
              <a:endParaRPr lang="en-US"/>
            </a:p>
          </p:txBody>
        </p:sp>
        <p:sp>
          <p:nvSpPr>
            <p:cNvPr id="1445966" name="Text Box 78"/>
            <p:cNvSpPr txBox="1">
              <a:spLocks noChangeArrowheads="1"/>
            </p:cNvSpPr>
            <p:nvPr/>
          </p:nvSpPr>
          <p:spPr bwMode="auto">
            <a:xfrm>
              <a:off x="4894" y="2303"/>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{b,a,x4}</a:t>
              </a:r>
            </a:p>
          </p:txBody>
        </p:sp>
      </p:grpSp>
      <p:grpSp>
        <p:nvGrpSpPr>
          <p:cNvPr id="1445977" name="Group 89"/>
          <p:cNvGrpSpPr>
            <a:grpSpLocks/>
          </p:cNvGrpSpPr>
          <p:nvPr/>
        </p:nvGrpSpPr>
        <p:grpSpPr bwMode="auto">
          <a:xfrm>
            <a:off x="5483225" y="4021138"/>
            <a:ext cx="3244850" cy="366712"/>
            <a:chOff x="3454" y="2533"/>
            <a:chExt cx="2044" cy="231"/>
          </a:xfrm>
        </p:grpSpPr>
        <p:sp>
          <p:nvSpPr>
            <p:cNvPr id="1445962" name="Line 74"/>
            <p:cNvSpPr>
              <a:spLocks noChangeAspect="1" noChangeShapeType="1"/>
            </p:cNvSpPr>
            <p:nvPr/>
          </p:nvSpPr>
          <p:spPr bwMode="auto">
            <a:xfrm>
              <a:off x="3454" y="2591"/>
              <a:ext cx="1451"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67" name="Text Box 79"/>
            <p:cNvSpPr txBox="1">
              <a:spLocks noChangeArrowheads="1"/>
            </p:cNvSpPr>
            <p:nvPr/>
          </p:nvSpPr>
          <p:spPr bwMode="auto">
            <a:xfrm>
              <a:off x="4894" y="2533"/>
              <a:ext cx="60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{x1,a,x4}</a:t>
              </a:r>
            </a:p>
          </p:txBody>
        </p:sp>
      </p:grpSp>
      <p:grpSp>
        <p:nvGrpSpPr>
          <p:cNvPr id="1445976" name="Group 88"/>
          <p:cNvGrpSpPr>
            <a:grpSpLocks/>
          </p:cNvGrpSpPr>
          <p:nvPr/>
        </p:nvGrpSpPr>
        <p:grpSpPr bwMode="auto">
          <a:xfrm>
            <a:off x="5483225" y="4752975"/>
            <a:ext cx="3427413" cy="366713"/>
            <a:chOff x="3454" y="2994"/>
            <a:chExt cx="2159" cy="231"/>
          </a:xfrm>
        </p:grpSpPr>
        <p:sp>
          <p:nvSpPr>
            <p:cNvPr id="1445961" name="Line 73"/>
            <p:cNvSpPr>
              <a:spLocks noChangeAspect="1" noChangeShapeType="1"/>
            </p:cNvSpPr>
            <p:nvPr/>
          </p:nvSpPr>
          <p:spPr bwMode="auto">
            <a:xfrm>
              <a:off x="3454" y="3034"/>
              <a:ext cx="1451" cy="0"/>
            </a:xfrm>
            <a:prstGeom prst="line">
              <a:avLst/>
            </a:prstGeom>
            <a:noFill/>
            <a:ln w="57150">
              <a:solidFill>
                <a:schemeClr val="tx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68" name="Text Box 80"/>
            <p:cNvSpPr txBox="1">
              <a:spLocks noChangeArrowheads="1"/>
            </p:cNvSpPr>
            <p:nvPr/>
          </p:nvSpPr>
          <p:spPr bwMode="auto">
            <a:xfrm>
              <a:off x="4894" y="2994"/>
              <a:ext cx="719"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rIns="0">
              <a:spAutoFit/>
            </a:bodyPr>
            <a:lstStyle/>
            <a:p>
              <a:r>
                <a:rPr lang="en-US" sz="1800" i="0"/>
                <a:t>{x1,x2,x3,x4}</a:t>
              </a:r>
            </a:p>
          </p:txBody>
        </p:sp>
      </p:grpSp>
      <p:sp>
        <p:nvSpPr>
          <p:cNvPr id="1445981" name="Oval 93"/>
          <p:cNvSpPr>
            <a:spLocks noChangeArrowheads="1"/>
          </p:cNvSpPr>
          <p:nvPr/>
        </p:nvSpPr>
        <p:spPr bwMode="auto">
          <a:xfrm>
            <a:off x="6526213" y="3786188"/>
            <a:ext cx="146050" cy="146050"/>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82" name="Oval 94"/>
          <p:cNvSpPr>
            <a:spLocks noChangeArrowheads="1"/>
          </p:cNvSpPr>
          <p:nvPr/>
        </p:nvSpPr>
        <p:spPr bwMode="auto">
          <a:xfrm>
            <a:off x="6049963" y="3095625"/>
            <a:ext cx="146050" cy="146050"/>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83" name="Oval 95"/>
          <p:cNvSpPr>
            <a:spLocks noChangeArrowheads="1"/>
          </p:cNvSpPr>
          <p:nvPr/>
        </p:nvSpPr>
        <p:spPr bwMode="auto">
          <a:xfrm>
            <a:off x="7007225" y="3095625"/>
            <a:ext cx="146050" cy="146050"/>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84" name="Oval 96"/>
          <p:cNvSpPr>
            <a:spLocks noChangeArrowheads="1"/>
          </p:cNvSpPr>
          <p:nvPr/>
        </p:nvSpPr>
        <p:spPr bwMode="auto">
          <a:xfrm>
            <a:off x="6049963" y="2192338"/>
            <a:ext cx="146050" cy="146050"/>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5985" name="Oval 97"/>
          <p:cNvSpPr>
            <a:spLocks noChangeArrowheads="1"/>
          </p:cNvSpPr>
          <p:nvPr/>
        </p:nvSpPr>
        <p:spPr bwMode="auto">
          <a:xfrm>
            <a:off x="7010400" y="2192338"/>
            <a:ext cx="146050" cy="146050"/>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597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597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597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4597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4597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597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45981"/>
                                        </p:tgtEl>
                                        <p:attrNameLst>
                                          <p:attrName>style.visibility</p:attrName>
                                        </p:attrNameLst>
                                      </p:cBhvr>
                                      <p:to>
                                        <p:strVal val="visible"/>
                                      </p:to>
                                    </p:set>
                                  </p:childTnLst>
                                </p:cTn>
                              </p:par>
                              <p:par>
                                <p:cTn id="19" presetID="9" presetClass="emph" presetSubtype="0" nodeType="withEffect">
                                  <p:stCondLst>
                                    <p:cond delay="0"/>
                                  </p:stCondLst>
                                  <p:childTnLst>
                                    <p:set>
                                      <p:cBhvr rctx="PPT">
                                        <p:cTn id="20" dur="indefinite"/>
                                        <p:tgtEl>
                                          <p:spTgt spid="1445976"/>
                                        </p:tgtEl>
                                        <p:attrNameLst>
                                          <p:attrName>style.opacity</p:attrName>
                                        </p:attrNameLst>
                                      </p:cBhvr>
                                      <p:to>
                                        <p:strVal val="0.5"/>
                                      </p:to>
                                    </p:set>
                                    <p:animEffect filter="image" prLst="opacity: 0.5">
                                      <p:cBhvr rctx="IE">
                                        <p:cTn id="21" dur="indefinite"/>
                                        <p:tgtEl>
                                          <p:spTgt spid="144597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1445973">
                                            <p:txEl>
                                              <p:pRg st="6" end="6"/>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445973">
                                            <p:txEl>
                                              <p:pRg st="7" end="7"/>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445973">
                                            <p:txEl>
                                              <p:pRg st="8" end="8"/>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445973">
                                            <p:txEl>
                                              <p:pRg st="9" end="9"/>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445973">
                                            <p:txEl>
                                              <p:pRg st="10" end="10"/>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1445978"/>
                                        </p:tgtEl>
                                        <p:attrNameLst>
                                          <p:attrName>style.visibility</p:attrName>
                                        </p:attrNameLst>
                                      </p:cBhvr>
                                      <p:to>
                                        <p:strVal val="visible"/>
                                      </p:to>
                                    </p:set>
                                  </p:childTnLst>
                                </p:cTn>
                              </p:par>
                              <p:par>
                                <p:cTn id="36" presetID="9" presetClass="emph" presetSubtype="0" nodeType="withEffect">
                                  <p:stCondLst>
                                    <p:cond delay="0"/>
                                  </p:stCondLst>
                                  <p:childTnLst>
                                    <p:set>
                                      <p:cBhvr rctx="PPT">
                                        <p:cTn id="37" dur="indefinite"/>
                                        <p:tgtEl>
                                          <p:spTgt spid="1445977"/>
                                        </p:tgtEl>
                                        <p:attrNameLst>
                                          <p:attrName>style.opacity</p:attrName>
                                        </p:attrNameLst>
                                      </p:cBhvr>
                                      <p:to>
                                        <p:strVal val="0.5"/>
                                      </p:to>
                                    </p:set>
                                    <p:animEffect filter="image" prLst="opacity: 0.5">
                                      <p:cBhvr rctx="IE">
                                        <p:cTn id="38" dur="indefinite"/>
                                        <p:tgtEl>
                                          <p:spTgt spid="1445977"/>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1445982"/>
                                        </p:tgtEl>
                                        <p:attrNameLst>
                                          <p:attrName>style.visibility</p:attrName>
                                        </p:attrNameLst>
                                      </p:cBhvr>
                                      <p:to>
                                        <p:strVal val="visible"/>
                                      </p:to>
                                    </p:set>
                                  </p:childTnLst>
                                </p:cTn>
                              </p:par>
                              <p:par>
                                <p:cTn id="41" presetID="3" presetClass="exit" presetSubtype="10" fill="hold" grpId="1" nodeType="withEffect">
                                  <p:stCondLst>
                                    <p:cond delay="0"/>
                                  </p:stCondLst>
                                  <p:childTnLst>
                                    <p:animEffect transition="out" filter="blinds(horizontal)">
                                      <p:cBhvr>
                                        <p:cTn id="42" dur="500"/>
                                        <p:tgtEl>
                                          <p:spTgt spid="1445981"/>
                                        </p:tgtEl>
                                      </p:cBhvr>
                                    </p:animEffect>
                                    <p:set>
                                      <p:cBhvr>
                                        <p:cTn id="43" dur="1" fill="hold">
                                          <p:stCondLst>
                                            <p:cond delay="499"/>
                                          </p:stCondLst>
                                        </p:cTn>
                                        <p:tgtEl>
                                          <p:spTgt spid="1445981"/>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nodeType="clickEffect">
                                  <p:stCondLst>
                                    <p:cond delay="0"/>
                                  </p:stCondLst>
                                  <p:childTnLst>
                                    <p:set>
                                      <p:cBhvr>
                                        <p:cTn id="47" dur="1" fill="hold">
                                          <p:stCondLst>
                                            <p:cond delay="0"/>
                                          </p:stCondLst>
                                        </p:cTn>
                                        <p:tgtEl>
                                          <p:spTgt spid="1445973">
                                            <p:txEl>
                                              <p:pRg st="11" end="11"/>
                                            </p:txEl>
                                          </p:spTgt>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1445979"/>
                                        </p:tgtEl>
                                        <p:attrNameLst>
                                          <p:attrName>style.visibility</p:attrName>
                                        </p:attrNameLst>
                                      </p:cBhvr>
                                      <p:to>
                                        <p:strVal val="visible"/>
                                      </p:to>
                                    </p:set>
                                  </p:childTnLst>
                                </p:cTn>
                              </p:par>
                              <p:par>
                                <p:cTn id="50" presetID="9" presetClass="emph" presetSubtype="0" nodeType="withEffect">
                                  <p:stCondLst>
                                    <p:cond delay="0"/>
                                  </p:stCondLst>
                                  <p:childTnLst>
                                    <p:set>
                                      <p:cBhvr rctx="PPT">
                                        <p:cTn id="51" dur="indefinite"/>
                                        <p:tgtEl>
                                          <p:spTgt spid="1445978"/>
                                        </p:tgtEl>
                                        <p:attrNameLst>
                                          <p:attrName>style.opacity</p:attrName>
                                        </p:attrNameLst>
                                      </p:cBhvr>
                                      <p:to>
                                        <p:strVal val="0.5"/>
                                      </p:to>
                                    </p:set>
                                    <p:animEffect filter="image" prLst="opacity: 0.5">
                                      <p:cBhvr rctx="IE">
                                        <p:cTn id="52" dur="indefinite"/>
                                        <p:tgtEl>
                                          <p:spTgt spid="1445978"/>
                                        </p:tgtEl>
                                      </p:cBhvr>
                                    </p:animEffect>
                                  </p:childTnLst>
                                </p:cTn>
                              </p:par>
                              <p:par>
                                <p:cTn id="53" presetID="1" presetClass="entr" presetSubtype="0" fill="hold" grpId="0" nodeType="withEffect">
                                  <p:stCondLst>
                                    <p:cond delay="0"/>
                                  </p:stCondLst>
                                  <p:childTnLst>
                                    <p:set>
                                      <p:cBhvr>
                                        <p:cTn id="54" dur="1" fill="hold">
                                          <p:stCondLst>
                                            <p:cond delay="0"/>
                                          </p:stCondLst>
                                        </p:cTn>
                                        <p:tgtEl>
                                          <p:spTgt spid="1445983"/>
                                        </p:tgtEl>
                                        <p:attrNameLst>
                                          <p:attrName>style.visibility</p:attrName>
                                        </p:attrNameLst>
                                      </p:cBhvr>
                                      <p:to>
                                        <p:strVal val="visible"/>
                                      </p:to>
                                    </p:set>
                                  </p:childTnLst>
                                </p:cTn>
                              </p:par>
                              <p:par>
                                <p:cTn id="55" presetID="3" presetClass="exit" presetSubtype="10" fill="hold" grpId="1" nodeType="withEffect">
                                  <p:stCondLst>
                                    <p:cond delay="0"/>
                                  </p:stCondLst>
                                  <p:childTnLst>
                                    <p:animEffect transition="out" filter="blinds(horizontal)">
                                      <p:cBhvr>
                                        <p:cTn id="56" dur="500"/>
                                        <p:tgtEl>
                                          <p:spTgt spid="1445982"/>
                                        </p:tgtEl>
                                      </p:cBhvr>
                                    </p:animEffect>
                                    <p:set>
                                      <p:cBhvr>
                                        <p:cTn id="57" dur="1" fill="hold">
                                          <p:stCondLst>
                                            <p:cond delay="499"/>
                                          </p:stCondLst>
                                        </p:cTn>
                                        <p:tgtEl>
                                          <p:spTgt spid="1445982"/>
                                        </p:tgtEl>
                                        <p:attrNameLst>
                                          <p:attrName>style.visibility</p:attrName>
                                        </p:attrNameLst>
                                      </p:cBhvr>
                                      <p:to>
                                        <p:strVal val="hidden"/>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nodeType="clickEffect">
                                  <p:stCondLst>
                                    <p:cond delay="0"/>
                                  </p:stCondLst>
                                  <p:childTnLst>
                                    <p:set>
                                      <p:cBhvr>
                                        <p:cTn id="61" dur="1" fill="hold">
                                          <p:stCondLst>
                                            <p:cond delay="0"/>
                                          </p:stCondLst>
                                        </p:cTn>
                                        <p:tgtEl>
                                          <p:spTgt spid="1445980"/>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1445984"/>
                                        </p:tgtEl>
                                        <p:attrNameLst>
                                          <p:attrName>style.visibility</p:attrName>
                                        </p:attrNameLst>
                                      </p:cBhvr>
                                      <p:to>
                                        <p:strVal val="visible"/>
                                      </p:to>
                                    </p:set>
                                  </p:childTnLst>
                                </p:cTn>
                              </p:par>
                              <p:par>
                                <p:cTn id="64" presetID="9" presetClass="emph" presetSubtype="0" nodeType="withEffect">
                                  <p:stCondLst>
                                    <p:cond delay="0"/>
                                  </p:stCondLst>
                                  <p:childTnLst>
                                    <p:set>
                                      <p:cBhvr rctx="PPT">
                                        <p:cTn id="65" dur="indefinite"/>
                                        <p:tgtEl>
                                          <p:spTgt spid="1445979"/>
                                        </p:tgtEl>
                                        <p:attrNameLst>
                                          <p:attrName>style.opacity</p:attrName>
                                        </p:attrNameLst>
                                      </p:cBhvr>
                                      <p:to>
                                        <p:strVal val="0.5"/>
                                      </p:to>
                                    </p:set>
                                    <p:animEffect filter="image" prLst="opacity: 0.5">
                                      <p:cBhvr rctx="IE">
                                        <p:cTn id="66" dur="indefinite"/>
                                        <p:tgtEl>
                                          <p:spTgt spid="1445979"/>
                                        </p:tgtEl>
                                      </p:cBhvr>
                                    </p:animEffect>
                                  </p:childTnLst>
                                </p:cTn>
                              </p:par>
                              <p:par>
                                <p:cTn id="67" presetID="1" presetClass="entr" presetSubtype="0" fill="hold" grpId="0" nodeType="withEffect">
                                  <p:stCondLst>
                                    <p:cond delay="0"/>
                                  </p:stCondLst>
                                  <p:childTnLst>
                                    <p:set>
                                      <p:cBhvr>
                                        <p:cTn id="68" dur="1" fill="hold">
                                          <p:stCondLst>
                                            <p:cond delay="0"/>
                                          </p:stCondLst>
                                        </p:cTn>
                                        <p:tgtEl>
                                          <p:spTgt spid="1445985"/>
                                        </p:tgtEl>
                                        <p:attrNameLst>
                                          <p:attrName>style.visibility</p:attrName>
                                        </p:attrNameLst>
                                      </p:cBhvr>
                                      <p:to>
                                        <p:strVal val="visible"/>
                                      </p:to>
                                    </p:set>
                                  </p:childTnLst>
                                </p:cTn>
                              </p:par>
                              <p:par>
                                <p:cTn id="69" presetID="3" presetClass="exit" presetSubtype="10" fill="hold" grpId="1" nodeType="withEffect">
                                  <p:stCondLst>
                                    <p:cond delay="0"/>
                                  </p:stCondLst>
                                  <p:childTnLst>
                                    <p:animEffect transition="out" filter="blinds(horizontal)">
                                      <p:cBhvr>
                                        <p:cTn id="70" dur="500"/>
                                        <p:tgtEl>
                                          <p:spTgt spid="1445983"/>
                                        </p:tgtEl>
                                      </p:cBhvr>
                                    </p:animEffect>
                                    <p:set>
                                      <p:cBhvr>
                                        <p:cTn id="71" dur="1" fill="hold">
                                          <p:stCondLst>
                                            <p:cond delay="499"/>
                                          </p:stCondLst>
                                        </p:cTn>
                                        <p:tgtEl>
                                          <p:spTgt spid="1445983"/>
                                        </p:tgtEl>
                                        <p:attrNameLst>
                                          <p:attrName>style.visibility</p:attrName>
                                        </p:attrNameLst>
                                      </p:cBhvr>
                                      <p:to>
                                        <p:strVal val="hidden"/>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1" presetClass="entr" presetSubtype="0" fill="hold" nodeType="clickEffect">
                                  <p:stCondLst>
                                    <p:cond delay="0"/>
                                  </p:stCondLst>
                                  <p:childTnLst>
                                    <p:set>
                                      <p:cBhvr>
                                        <p:cTn id="75" dur="1" fill="hold">
                                          <p:stCondLst>
                                            <p:cond delay="0"/>
                                          </p:stCondLst>
                                        </p:cTn>
                                        <p:tgtEl>
                                          <p:spTgt spid="1445973">
                                            <p:txEl>
                                              <p:pRg st="12" end="12"/>
                                            </p:txEl>
                                          </p:spTgt>
                                        </p:tgtEl>
                                        <p:attrNameLst>
                                          <p:attrName>style.visibility</p:attrName>
                                        </p:attrNameLst>
                                      </p:cBhvr>
                                      <p:to>
                                        <p:strVal val="visible"/>
                                      </p:to>
                                    </p:set>
                                  </p:childTnLst>
                                </p:cTn>
                              </p:par>
                              <p:par>
                                <p:cTn id="76" presetID="3" presetClass="exit" presetSubtype="10" fill="hold" grpId="1" nodeType="withEffect">
                                  <p:stCondLst>
                                    <p:cond delay="0"/>
                                  </p:stCondLst>
                                  <p:childTnLst>
                                    <p:animEffect transition="out" filter="blinds(horizontal)">
                                      <p:cBhvr>
                                        <p:cTn id="77" dur="500"/>
                                        <p:tgtEl>
                                          <p:spTgt spid="1445984"/>
                                        </p:tgtEl>
                                      </p:cBhvr>
                                    </p:animEffect>
                                    <p:set>
                                      <p:cBhvr>
                                        <p:cTn id="78" dur="1" fill="hold">
                                          <p:stCondLst>
                                            <p:cond delay="499"/>
                                          </p:stCondLst>
                                        </p:cTn>
                                        <p:tgtEl>
                                          <p:spTgt spid="1445984"/>
                                        </p:tgtEl>
                                        <p:attrNameLst>
                                          <p:attrName>style.visibility</p:attrName>
                                        </p:attrNameLst>
                                      </p:cBhvr>
                                      <p:to>
                                        <p:strVal val="hidden"/>
                                      </p:to>
                                    </p:set>
                                  </p:childTnLst>
                                </p:cTn>
                              </p:par>
                              <p:par>
                                <p:cTn id="79" presetID="3" presetClass="exit" presetSubtype="10" fill="hold" grpId="1" nodeType="withEffect">
                                  <p:stCondLst>
                                    <p:cond delay="0"/>
                                  </p:stCondLst>
                                  <p:childTnLst>
                                    <p:animEffect transition="out" filter="blinds(horizontal)">
                                      <p:cBhvr>
                                        <p:cTn id="80" dur="500"/>
                                        <p:tgtEl>
                                          <p:spTgt spid="1445985"/>
                                        </p:tgtEl>
                                      </p:cBhvr>
                                    </p:animEffect>
                                    <p:set>
                                      <p:cBhvr>
                                        <p:cTn id="81" dur="1" fill="hold">
                                          <p:stCondLst>
                                            <p:cond delay="499"/>
                                          </p:stCondLst>
                                        </p:cTn>
                                        <p:tgtEl>
                                          <p:spTgt spid="14459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5981" grpId="0" animBg="1"/>
      <p:bldP spid="1445981" grpId="1" animBg="1"/>
      <p:bldP spid="1445982" grpId="0" animBg="1"/>
      <p:bldP spid="1445982" grpId="1" animBg="1"/>
      <p:bldP spid="1445983" grpId="0" animBg="1"/>
      <p:bldP spid="1445983" grpId="1" animBg="1"/>
      <p:bldP spid="1445984" grpId="0" animBg="1"/>
      <p:bldP spid="1445984" grpId="1" animBg="1"/>
      <p:bldP spid="1445985" grpId="0" animBg="1"/>
      <p:bldP spid="144598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E118D6A-ECF0-2B4C-BE22-D318449CF47D}" type="slidenum">
              <a:rPr lang="en-US"/>
              <a:pPr/>
              <a:t>14</a:t>
            </a:fld>
            <a:endParaRPr lang="en-US"/>
          </a:p>
        </p:txBody>
      </p:sp>
      <p:sp>
        <p:nvSpPr>
          <p:cNvPr id="1443842" name="Rectangle 2"/>
          <p:cNvSpPr>
            <a:spLocks noGrp="1" noChangeArrowheads="1"/>
          </p:cNvSpPr>
          <p:nvPr>
            <p:ph type="title"/>
          </p:nvPr>
        </p:nvSpPr>
        <p:spPr/>
        <p:txBody>
          <a:bodyPr/>
          <a:lstStyle/>
          <a:p>
            <a:r>
              <a:rPr lang="en-US"/>
              <a:t>CDC Computation</a:t>
            </a:r>
          </a:p>
        </p:txBody>
      </p:sp>
      <p:sp>
        <p:nvSpPr>
          <p:cNvPr id="1443847" name="Rectangle 7"/>
          <p:cNvSpPr>
            <a:spLocks noGrp="1" noChangeArrowheads="1"/>
          </p:cNvSpPr>
          <p:nvPr>
            <p:ph type="body" idx="1"/>
          </p:nvPr>
        </p:nvSpPr>
        <p:spPr/>
        <p:txBody>
          <a:bodyPr/>
          <a:lstStyle/>
          <a:p>
            <a:pPr>
              <a:buFont typeface="Monotype Sorts" charset="0"/>
              <a:buNone/>
            </a:pPr>
            <a:r>
              <a:rPr lang="en-US" sz="2000"/>
              <a:t>CONTROLLABILITY(</a:t>
            </a:r>
            <a:r>
              <a:rPr lang="en-US" sz="2000" i="1"/>
              <a:t>G</a:t>
            </a:r>
            <a:r>
              <a:rPr lang="en-US" sz="2000" i="1" baseline="-25000"/>
              <a:t>n</a:t>
            </a:r>
            <a:r>
              <a:rPr lang="en-US" sz="2000"/>
              <a:t>(</a:t>
            </a:r>
            <a:r>
              <a:rPr lang="en-US" sz="2000" i="1"/>
              <a:t>V,E</a:t>
            </a:r>
            <a:r>
              <a:rPr lang="en-US" sz="2000"/>
              <a:t>)</a:t>
            </a:r>
            <a:r>
              <a:rPr lang="en-US" sz="2000" i="1"/>
              <a:t> , CDC</a:t>
            </a:r>
            <a:r>
              <a:rPr lang="en-US" sz="2000" i="1" baseline="-25000"/>
              <a:t>in</a:t>
            </a:r>
            <a:r>
              <a:rPr lang="en-US" sz="2000"/>
              <a:t>) {</a:t>
            </a:r>
          </a:p>
          <a:p>
            <a:pPr lvl="1">
              <a:buFont typeface="Monotype Sorts" charset="0"/>
              <a:buNone/>
            </a:pPr>
            <a:r>
              <a:rPr lang="en-US" sz="2000" i="1"/>
              <a:t>C = V</a:t>
            </a:r>
            <a:r>
              <a:rPr lang="en-US" sz="2000" i="1" baseline="30000"/>
              <a:t>I</a:t>
            </a:r>
            <a:r>
              <a:rPr lang="en-US" sz="2000"/>
              <a:t>;</a:t>
            </a:r>
          </a:p>
          <a:p>
            <a:pPr lvl="1">
              <a:buFont typeface="Monotype Sorts" charset="0"/>
              <a:buNone/>
            </a:pPr>
            <a:r>
              <a:rPr lang="en-US" sz="2000" i="1"/>
              <a:t>CDC</a:t>
            </a:r>
            <a:r>
              <a:rPr lang="en-US" sz="2000" i="1" baseline="-25000"/>
              <a:t>cut</a:t>
            </a:r>
            <a:r>
              <a:rPr lang="en-US" sz="2000" i="1"/>
              <a:t> = CDC</a:t>
            </a:r>
            <a:r>
              <a:rPr lang="en-US" sz="2000" i="1" baseline="-25000"/>
              <a:t>in</a:t>
            </a:r>
            <a:r>
              <a:rPr lang="en-US" sz="2000"/>
              <a:t>;</a:t>
            </a:r>
          </a:p>
          <a:p>
            <a:pPr lvl="1">
              <a:buFont typeface="Monotype Sorts" charset="0"/>
              <a:buNone/>
            </a:pPr>
            <a:r>
              <a:rPr lang="en-US" sz="2000"/>
              <a:t>foreach vertex</a:t>
            </a:r>
            <a:r>
              <a:rPr lang="en-US" sz="2000" i="1"/>
              <a:t> v</a:t>
            </a:r>
            <a:r>
              <a:rPr lang="en-US" sz="2000" i="1" baseline="-25000"/>
              <a:t>x</a:t>
            </a:r>
            <a:r>
              <a:rPr lang="en-US" sz="2000" i="1"/>
              <a:t> </a:t>
            </a:r>
            <a:r>
              <a:rPr lang="en-US" sz="2000">
                <a:sym typeface="Symbol" charset="0"/>
              </a:rPr>
              <a:t></a:t>
            </a:r>
            <a:r>
              <a:rPr lang="en-US" sz="2000" i="1"/>
              <a:t> V </a:t>
            </a:r>
            <a:r>
              <a:rPr lang="en-US" sz="2000"/>
              <a:t>in topological order {</a:t>
            </a:r>
          </a:p>
          <a:p>
            <a:pPr lvl="2">
              <a:buFont typeface="Monotype Sorts" charset="0"/>
              <a:buNone/>
            </a:pPr>
            <a:r>
              <a:rPr lang="en-US" i="1"/>
              <a:t>C = C </a:t>
            </a:r>
            <a:r>
              <a:rPr lang="en-US"/>
              <a:t>U</a:t>
            </a:r>
            <a:r>
              <a:rPr lang="en-US" i="1"/>
              <a:t> v</a:t>
            </a:r>
            <a:r>
              <a:rPr lang="en-US" i="1" baseline="-25000"/>
              <a:t>x</a:t>
            </a:r>
            <a:r>
              <a:rPr lang="en-US"/>
              <a:t>;</a:t>
            </a:r>
          </a:p>
          <a:p>
            <a:pPr lvl="2">
              <a:buFont typeface="Monotype Sorts" charset="0"/>
              <a:buNone/>
            </a:pPr>
            <a:r>
              <a:rPr lang="en-US" i="1"/>
              <a:t>CDC</a:t>
            </a:r>
            <a:r>
              <a:rPr lang="en-US" i="1" baseline="-25000"/>
              <a:t>cut</a:t>
            </a:r>
            <a:r>
              <a:rPr lang="en-US" i="1"/>
              <a:t> = CDC</a:t>
            </a:r>
            <a:r>
              <a:rPr lang="en-US" i="1" baseline="-25000"/>
              <a:t>cut</a:t>
            </a:r>
            <a:r>
              <a:rPr lang="en-US" i="1"/>
              <a:t> </a:t>
            </a:r>
            <a:r>
              <a:rPr lang="en-US"/>
              <a:t>+ </a:t>
            </a:r>
            <a:r>
              <a:rPr lang="en-US" i="1"/>
              <a:t>f</a:t>
            </a:r>
            <a:r>
              <a:rPr lang="en-US" i="1" baseline="-25000"/>
              <a:t>x</a:t>
            </a:r>
            <a:r>
              <a:rPr lang="en-US" i="1"/>
              <a:t> </a:t>
            </a:r>
            <a:r>
              <a:rPr lang="en-US">
                <a:sym typeface="Symbol" charset="0"/>
              </a:rPr>
              <a:t></a:t>
            </a:r>
            <a:r>
              <a:rPr lang="en-US"/>
              <a:t> </a:t>
            </a:r>
            <a:r>
              <a:rPr lang="en-US" i="1"/>
              <a:t>x</a:t>
            </a:r>
            <a:r>
              <a:rPr lang="en-US"/>
              <a:t>;</a:t>
            </a:r>
          </a:p>
          <a:p>
            <a:pPr lvl="2">
              <a:buFont typeface="Monotype Sorts" charset="0"/>
              <a:buNone/>
            </a:pPr>
            <a:r>
              <a:rPr lang="en-US" i="1"/>
              <a:t>D = </a:t>
            </a:r>
            <a:r>
              <a:rPr lang="en-US"/>
              <a:t>{</a:t>
            </a:r>
            <a:r>
              <a:rPr lang="en-US" i="1"/>
              <a:t>v </a:t>
            </a:r>
            <a:r>
              <a:rPr lang="en-US" i="1">
                <a:sym typeface="Symbol" charset="0"/>
              </a:rPr>
              <a:t></a:t>
            </a:r>
            <a:r>
              <a:rPr lang="en-US" i="1"/>
              <a:t> C </a:t>
            </a:r>
            <a:r>
              <a:rPr lang="en-US"/>
              <a:t>s.t. all direct successors of v are in</a:t>
            </a:r>
            <a:r>
              <a:rPr lang="en-US" i="1"/>
              <a:t> C</a:t>
            </a:r>
            <a:r>
              <a:rPr lang="en-US"/>
              <a:t>}</a:t>
            </a:r>
          </a:p>
          <a:p>
            <a:pPr lvl="2">
              <a:buFont typeface="Monotype Sorts" charset="0"/>
              <a:buNone/>
            </a:pPr>
            <a:r>
              <a:rPr lang="en-US" i="1"/>
              <a:t>foreach vertex v</a:t>
            </a:r>
            <a:r>
              <a:rPr lang="en-US" i="1" baseline="-25000"/>
              <a:t>y</a:t>
            </a:r>
            <a:r>
              <a:rPr lang="en-US" i="1"/>
              <a:t> </a:t>
            </a:r>
            <a:r>
              <a:rPr lang="en-US">
                <a:sym typeface="Symbol" charset="0"/>
              </a:rPr>
              <a:t></a:t>
            </a:r>
            <a:r>
              <a:rPr lang="en-US" i="1"/>
              <a:t> D</a:t>
            </a:r>
          </a:p>
          <a:p>
            <a:pPr lvl="3">
              <a:buFont typeface="Monotype Sorts" charset="0"/>
              <a:buNone/>
            </a:pPr>
            <a:r>
              <a:rPr lang="en-US" sz="2000" b="1" i="1"/>
              <a:t>CDC</a:t>
            </a:r>
            <a:r>
              <a:rPr lang="en-US" sz="2000" b="1" i="1" baseline="-25000"/>
              <a:t>cut</a:t>
            </a:r>
            <a:r>
              <a:rPr lang="en-US" sz="2000" b="1" i="1"/>
              <a:t> = C</a:t>
            </a:r>
            <a:r>
              <a:rPr lang="en-US" sz="2000" b="1" i="1" baseline="-25000"/>
              <a:t>y</a:t>
            </a:r>
            <a:r>
              <a:rPr lang="en-US" sz="2000" b="1"/>
              <a:t>(</a:t>
            </a:r>
            <a:r>
              <a:rPr lang="en-US" sz="2000" b="1" i="1"/>
              <a:t>CDC</a:t>
            </a:r>
            <a:r>
              <a:rPr lang="en-US" sz="2000" b="1" i="1" baseline="-25000"/>
              <a:t>cut</a:t>
            </a:r>
            <a:r>
              <a:rPr lang="en-US" sz="2000" b="1"/>
              <a:t>);</a:t>
            </a:r>
          </a:p>
          <a:p>
            <a:pPr lvl="2">
              <a:buFont typeface="Monotype Sorts" charset="0"/>
              <a:buNone/>
            </a:pPr>
            <a:r>
              <a:rPr lang="en-US" i="1"/>
              <a:t>C = C – D</a:t>
            </a:r>
            <a:r>
              <a:rPr lang="en-US"/>
              <a:t>;</a:t>
            </a:r>
          </a:p>
          <a:p>
            <a:pPr lvl="1">
              <a:buFont typeface="Monotype Sorts" charset="0"/>
              <a:buNone/>
            </a:pPr>
            <a:r>
              <a:rPr lang="en-US" sz="2000"/>
              <a:t>};</a:t>
            </a:r>
          </a:p>
          <a:p>
            <a:pPr lvl="1">
              <a:buFont typeface="Monotype Sorts" charset="0"/>
              <a:buNone/>
            </a:pPr>
            <a:r>
              <a:rPr lang="en-US" sz="2000" i="1"/>
              <a:t>CDC</a:t>
            </a:r>
            <a:r>
              <a:rPr lang="en-US" sz="2000" i="1" baseline="-25000"/>
              <a:t>out</a:t>
            </a:r>
            <a:r>
              <a:rPr lang="en-US" sz="2000" i="1"/>
              <a:t> = CDC</a:t>
            </a:r>
            <a:r>
              <a:rPr lang="en-US" sz="2000" i="1" baseline="-25000"/>
              <a:t>cut</a:t>
            </a:r>
            <a:r>
              <a:rPr lang="en-US" sz="2000"/>
              <a:t>;</a:t>
            </a:r>
          </a:p>
          <a:p>
            <a:pPr>
              <a:buFont typeface="Monotype Sorts" charset="0"/>
              <a:buNone/>
            </a:pPr>
            <a:r>
              <a:rPr lang="en-US" sz="200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E11D87C-4F7F-2B40-BD79-6CE914B62CC4}" type="slidenum">
              <a:rPr lang="en-US"/>
              <a:pPr/>
              <a:t>15</a:t>
            </a:fld>
            <a:endParaRPr lang="en-US"/>
          </a:p>
        </p:txBody>
      </p:sp>
      <p:sp>
        <p:nvSpPr>
          <p:cNvPr id="1448962" name="Rectangle 2"/>
          <p:cNvSpPr>
            <a:spLocks noGrp="1" noChangeArrowheads="1"/>
          </p:cNvSpPr>
          <p:nvPr>
            <p:ph type="title"/>
          </p:nvPr>
        </p:nvSpPr>
        <p:spPr/>
        <p:txBody>
          <a:bodyPr/>
          <a:lstStyle/>
          <a:p>
            <a:r>
              <a:rPr lang="en-US"/>
              <a:t>CDC Computation</a:t>
            </a:r>
          </a:p>
        </p:txBody>
      </p:sp>
      <p:sp>
        <p:nvSpPr>
          <p:cNvPr id="1448963" name="Rectangle 3"/>
          <p:cNvSpPr>
            <a:spLocks noGrp="1" noChangeArrowheads="1"/>
          </p:cNvSpPr>
          <p:nvPr>
            <p:ph type="body" idx="1"/>
          </p:nvPr>
        </p:nvSpPr>
        <p:spPr/>
        <p:txBody>
          <a:bodyPr/>
          <a:lstStyle/>
          <a:p>
            <a:pPr>
              <a:lnSpc>
                <a:spcPct val="115000"/>
              </a:lnSpc>
            </a:pPr>
            <a:r>
              <a:rPr lang="en-US"/>
              <a:t>Method 2:</a:t>
            </a:r>
            <a:r>
              <a:rPr lang="en-US">
                <a:solidFill>
                  <a:schemeClr val="bg2"/>
                </a:solidFill>
              </a:rPr>
              <a:t> range</a:t>
            </a:r>
            <a:r>
              <a:rPr lang="en-US"/>
              <a:t> or </a:t>
            </a:r>
            <a:r>
              <a:rPr lang="en-US">
                <a:solidFill>
                  <a:schemeClr val="bg2"/>
                </a:solidFill>
              </a:rPr>
              <a:t>image</a:t>
            </a:r>
            <a:r>
              <a:rPr lang="en-US"/>
              <a:t> computation</a:t>
            </a:r>
          </a:p>
          <a:p>
            <a:pPr>
              <a:lnSpc>
                <a:spcPct val="115000"/>
              </a:lnSpc>
            </a:pPr>
            <a:r>
              <a:rPr lang="en-US"/>
              <a:t>Consider the function </a:t>
            </a:r>
            <a:r>
              <a:rPr lang="en-US">
                <a:solidFill>
                  <a:schemeClr val="tx2"/>
                </a:solidFill>
              </a:rPr>
              <a:t>f</a:t>
            </a:r>
            <a:r>
              <a:rPr lang="en-US"/>
              <a:t> expressing the behavior of the</a:t>
            </a:r>
            <a:br>
              <a:rPr lang="en-US"/>
            </a:br>
            <a:r>
              <a:rPr lang="en-US"/>
              <a:t>cutset variables in terms of primary inputs</a:t>
            </a:r>
          </a:p>
          <a:p>
            <a:pPr>
              <a:lnSpc>
                <a:spcPct val="115000"/>
              </a:lnSpc>
            </a:pPr>
            <a:r>
              <a:rPr lang="en-US">
                <a:solidFill>
                  <a:schemeClr val="tx2"/>
                </a:solidFill>
              </a:rPr>
              <a:t>CDC</a:t>
            </a:r>
            <a:r>
              <a:rPr lang="en-US" baseline="-25000">
                <a:solidFill>
                  <a:schemeClr val="tx2"/>
                </a:solidFill>
              </a:rPr>
              <a:t>cut</a:t>
            </a:r>
            <a:r>
              <a:rPr lang="en-US"/>
              <a:t> is the complement of the </a:t>
            </a:r>
            <a:r>
              <a:rPr lang="en-US">
                <a:solidFill>
                  <a:srgbClr val="FF3300"/>
                </a:solidFill>
              </a:rPr>
              <a:t>range</a:t>
            </a:r>
            <a:r>
              <a:rPr lang="en-US"/>
              <a:t> of </a:t>
            </a:r>
            <a:r>
              <a:rPr lang="en-US">
                <a:solidFill>
                  <a:schemeClr val="tx2"/>
                </a:solidFill>
              </a:rPr>
              <a:t>f </a:t>
            </a:r>
            <a:r>
              <a:rPr lang="en-US"/>
              <a:t>when </a:t>
            </a:r>
            <a:r>
              <a:rPr lang="en-US">
                <a:solidFill>
                  <a:schemeClr val="tx2"/>
                </a:solidFill>
              </a:rPr>
              <a:t>CDC</a:t>
            </a:r>
            <a:r>
              <a:rPr lang="en-US" baseline="-25000">
                <a:solidFill>
                  <a:schemeClr val="tx2"/>
                </a:solidFill>
              </a:rPr>
              <a:t>in</a:t>
            </a:r>
            <a:r>
              <a:rPr lang="en-US">
                <a:solidFill>
                  <a:schemeClr val="tx2"/>
                </a:solidFill>
              </a:rPr>
              <a:t> = 0</a:t>
            </a:r>
          </a:p>
          <a:p>
            <a:pPr>
              <a:lnSpc>
                <a:spcPct val="115000"/>
              </a:lnSpc>
            </a:pPr>
            <a:r>
              <a:rPr lang="en-US">
                <a:solidFill>
                  <a:schemeClr val="tx2"/>
                </a:solidFill>
              </a:rPr>
              <a:t>CDC</a:t>
            </a:r>
            <a:r>
              <a:rPr lang="en-US" baseline="-25000">
                <a:solidFill>
                  <a:schemeClr val="tx2"/>
                </a:solidFill>
              </a:rPr>
              <a:t>cut</a:t>
            </a:r>
            <a:r>
              <a:rPr lang="en-US"/>
              <a:t> is the complement of the </a:t>
            </a:r>
            <a:r>
              <a:rPr lang="en-US">
                <a:solidFill>
                  <a:srgbClr val="FF3300"/>
                </a:solidFill>
              </a:rPr>
              <a:t>image</a:t>
            </a:r>
            <a:r>
              <a:rPr lang="en-US"/>
              <a:t> of </a:t>
            </a:r>
            <a:r>
              <a:rPr lang="en-US">
                <a:solidFill>
                  <a:schemeClr val="tx2"/>
                </a:solidFill>
              </a:rPr>
              <a:t>(CDC</a:t>
            </a:r>
            <a:r>
              <a:rPr lang="en-US" baseline="-25000">
                <a:solidFill>
                  <a:schemeClr val="tx2"/>
                </a:solidFill>
              </a:rPr>
              <a:t>in</a:t>
            </a:r>
            <a:r>
              <a:rPr lang="en-US">
                <a:solidFill>
                  <a:schemeClr val="tx2"/>
                </a:solidFill>
              </a:rPr>
              <a:t>)</a:t>
            </a:r>
            <a:r>
              <a:rPr lang="ja-JP" altLang="en-US">
                <a:solidFill>
                  <a:schemeClr val="tx2"/>
                </a:solidFill>
                <a:latin typeface="Arial"/>
              </a:rPr>
              <a:t>’</a:t>
            </a:r>
            <a:r>
              <a:rPr lang="en-US"/>
              <a:t> under </a:t>
            </a:r>
            <a:r>
              <a:rPr lang="en-US">
                <a:solidFill>
                  <a:schemeClr val="tx2"/>
                </a:solidFill>
              </a:rPr>
              <a:t>f</a:t>
            </a:r>
          </a:p>
          <a:p>
            <a:pPr>
              <a:lnSpc>
                <a:spcPct val="115000"/>
              </a:lnSpc>
            </a:pPr>
            <a:r>
              <a:rPr lang="en-US"/>
              <a:t>The range and image can be computed recursively</a:t>
            </a:r>
          </a:p>
          <a:p>
            <a:pPr lvl="1">
              <a:lnSpc>
                <a:spcPct val="100000"/>
              </a:lnSpc>
            </a:pPr>
            <a:r>
              <a:rPr lang="en-US"/>
              <a:t>Terminal case: scalar function</a:t>
            </a:r>
          </a:p>
          <a:p>
            <a:pPr lvl="1">
              <a:lnSpc>
                <a:spcPct val="100000"/>
              </a:lnSpc>
            </a:pPr>
            <a:r>
              <a:rPr lang="en-US"/>
              <a:t>The range of </a:t>
            </a:r>
            <a:r>
              <a:rPr lang="en-US">
                <a:solidFill>
                  <a:schemeClr val="tx2"/>
                </a:solidFill>
              </a:rPr>
              <a:t>y = f( x )</a:t>
            </a:r>
            <a:r>
              <a:rPr lang="en-US"/>
              <a:t> is </a:t>
            </a:r>
            <a:r>
              <a:rPr lang="en-US">
                <a:solidFill>
                  <a:schemeClr val="tx2"/>
                </a:solidFill>
              </a:rPr>
              <a:t>y + y</a:t>
            </a:r>
            <a:r>
              <a:rPr lang="ja-JP" altLang="en-US">
                <a:solidFill>
                  <a:schemeClr val="tx2"/>
                </a:solidFill>
                <a:latin typeface="Arial"/>
              </a:rPr>
              <a:t>’</a:t>
            </a:r>
            <a:r>
              <a:rPr lang="en-US">
                <a:solidFill>
                  <a:schemeClr val="tx2"/>
                </a:solidFill>
              </a:rPr>
              <a:t>  </a:t>
            </a:r>
            <a:r>
              <a:rPr lang="en-US"/>
              <a:t> (any value)</a:t>
            </a:r>
            <a:br>
              <a:rPr lang="en-US"/>
            </a:br>
            <a:r>
              <a:rPr lang="en-US"/>
              <a:t>unless </a:t>
            </a:r>
            <a:r>
              <a:rPr lang="en-US">
                <a:solidFill>
                  <a:schemeClr val="tx2"/>
                </a:solidFill>
              </a:rPr>
              <a:t>f</a:t>
            </a:r>
            <a:r>
              <a:rPr lang="en-US"/>
              <a:t>  ( or </a:t>
            </a:r>
            <a:r>
              <a:rPr lang="en-US">
                <a:solidFill>
                  <a:schemeClr val="tx2"/>
                </a:solidFill>
              </a:rPr>
              <a:t>f</a:t>
            </a:r>
            <a:r>
              <a:rPr lang="ja-JP" altLang="en-US">
                <a:solidFill>
                  <a:schemeClr val="tx2"/>
                </a:solidFill>
                <a:latin typeface="Arial"/>
              </a:rPr>
              <a:t>’</a:t>
            </a:r>
            <a:r>
              <a:rPr lang="en-US">
                <a:solidFill>
                  <a:schemeClr val="tx2"/>
                </a:solidFill>
              </a:rPr>
              <a:t> )</a:t>
            </a:r>
            <a:r>
              <a:rPr lang="en-US"/>
              <a:t> is a tautology and the range is </a:t>
            </a:r>
            <a:r>
              <a:rPr lang="en-US">
                <a:solidFill>
                  <a:schemeClr val="tx2"/>
                </a:solidFill>
              </a:rPr>
              <a:t>y </a:t>
            </a:r>
            <a:r>
              <a:rPr lang="en-US"/>
              <a:t>( or </a:t>
            </a:r>
            <a:r>
              <a:rPr lang="en-US">
                <a:solidFill>
                  <a:schemeClr val="tx2"/>
                </a:solidFill>
              </a:rPr>
              <a:t>y</a:t>
            </a:r>
            <a:r>
              <a:rPr lang="ja-JP" altLang="en-US">
                <a:solidFill>
                  <a:schemeClr val="tx2"/>
                </a:solidFill>
                <a:latin typeface="Arial"/>
              </a:rPr>
              <a:t>’</a:t>
            </a:r>
            <a:r>
              <a:rPr lang="en-US">
                <a:solidFill>
                  <a:schemeClr val="tx2"/>
                </a:solidFill>
              </a:rPr>
              <a:t> </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896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4896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4896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896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489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Footer Placeholder 3"/>
          <p:cNvSpPr>
            <a:spLocks noGrp="1"/>
          </p:cNvSpPr>
          <p:nvPr>
            <p:ph type="ftr" sz="quarter" idx="10"/>
          </p:nvPr>
        </p:nvSpPr>
        <p:spPr/>
        <p:txBody>
          <a:bodyPr/>
          <a:lstStyle/>
          <a:p>
            <a:r>
              <a:rPr lang="en-US"/>
              <a:t>(c) Giovanni De Micheli</a:t>
            </a:r>
          </a:p>
        </p:txBody>
      </p:sp>
      <p:sp>
        <p:nvSpPr>
          <p:cNvPr id="53" name="Slide Number Placeholder 4"/>
          <p:cNvSpPr>
            <a:spLocks noGrp="1"/>
          </p:cNvSpPr>
          <p:nvPr>
            <p:ph type="sldNum" sz="quarter" idx="11"/>
          </p:nvPr>
        </p:nvSpPr>
        <p:spPr/>
        <p:txBody>
          <a:bodyPr/>
          <a:lstStyle/>
          <a:p>
            <a:fld id="{6E722ED7-630D-8C4F-BAC9-81F270FC3F40}" type="slidenum">
              <a:rPr lang="en-US"/>
              <a:pPr/>
              <a:t>16</a:t>
            </a:fld>
            <a:endParaRPr lang="en-US"/>
          </a:p>
        </p:txBody>
      </p:sp>
      <p:sp>
        <p:nvSpPr>
          <p:cNvPr id="1449986" name="Rectangle 2"/>
          <p:cNvSpPr>
            <a:spLocks noGrp="1" noChangeArrowheads="1"/>
          </p:cNvSpPr>
          <p:nvPr>
            <p:ph type="title"/>
          </p:nvPr>
        </p:nvSpPr>
        <p:spPr/>
        <p:txBody>
          <a:bodyPr/>
          <a:lstStyle/>
          <a:p>
            <a:r>
              <a:rPr lang="en-US"/>
              <a:t>Example</a:t>
            </a:r>
          </a:p>
        </p:txBody>
      </p:sp>
      <p:grpSp>
        <p:nvGrpSpPr>
          <p:cNvPr id="1450066" name="Group 82"/>
          <p:cNvGrpSpPr>
            <a:grpSpLocks/>
          </p:cNvGrpSpPr>
          <p:nvPr/>
        </p:nvGrpSpPr>
        <p:grpSpPr bwMode="auto">
          <a:xfrm>
            <a:off x="5757863" y="2741613"/>
            <a:ext cx="3067050" cy="1582737"/>
            <a:chOff x="3167" y="1151"/>
            <a:chExt cx="1932" cy="997"/>
          </a:xfrm>
        </p:grpSpPr>
        <p:grpSp>
          <p:nvGrpSpPr>
            <p:cNvPr id="1450061" name="Group 77"/>
            <p:cNvGrpSpPr>
              <a:grpSpLocks/>
            </p:cNvGrpSpPr>
            <p:nvPr/>
          </p:nvGrpSpPr>
          <p:grpSpPr bwMode="auto">
            <a:xfrm>
              <a:off x="3167" y="1151"/>
              <a:ext cx="1175" cy="997"/>
              <a:chOff x="172" y="1094"/>
              <a:chExt cx="1175" cy="997"/>
            </a:xfrm>
          </p:grpSpPr>
          <p:grpSp>
            <p:nvGrpSpPr>
              <p:cNvPr id="1449994" name="Group 10"/>
              <p:cNvGrpSpPr>
                <a:grpSpLocks/>
              </p:cNvGrpSpPr>
              <p:nvPr/>
            </p:nvGrpSpPr>
            <p:grpSpPr bwMode="auto">
              <a:xfrm>
                <a:off x="575" y="1151"/>
                <a:ext cx="345" cy="346"/>
                <a:chOff x="1151" y="1727"/>
                <a:chExt cx="345" cy="346"/>
              </a:xfrm>
            </p:grpSpPr>
            <p:sp>
              <p:nvSpPr>
                <p:cNvPr id="1449995" name="Arc 11"/>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9996" name="Arc 12"/>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9997" name="Line 13"/>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49998" name="Group 14"/>
              <p:cNvGrpSpPr>
                <a:grpSpLocks/>
              </p:cNvGrpSpPr>
              <p:nvPr/>
            </p:nvGrpSpPr>
            <p:grpSpPr bwMode="auto">
              <a:xfrm>
                <a:off x="547" y="1727"/>
                <a:ext cx="374" cy="346"/>
                <a:chOff x="1727" y="1727"/>
                <a:chExt cx="374" cy="346"/>
              </a:xfrm>
            </p:grpSpPr>
            <p:sp>
              <p:nvSpPr>
                <p:cNvPr id="1449999" name="Arc 15"/>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00" name="Arc 16"/>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01" name="Arc 17"/>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02" name="Arc 18"/>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0041" name="Line 57"/>
              <p:cNvSpPr>
                <a:spLocks noChangeShapeType="1"/>
              </p:cNvSpPr>
              <p:nvPr/>
            </p:nvSpPr>
            <p:spPr bwMode="auto">
              <a:xfrm rot="5400000">
                <a:off x="1036" y="120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42" name="Line 58"/>
              <p:cNvSpPr>
                <a:spLocks noChangeShapeType="1"/>
              </p:cNvSpPr>
              <p:nvPr/>
            </p:nvSpPr>
            <p:spPr bwMode="auto">
              <a:xfrm rot="5400000">
                <a:off x="1036" y="178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44" name="Text Box 60"/>
              <p:cNvSpPr txBox="1">
                <a:spLocks noChangeArrowheads="1"/>
              </p:cNvSpPr>
              <p:nvPr/>
            </p:nvSpPr>
            <p:spPr bwMode="auto">
              <a:xfrm>
                <a:off x="172" y="1094"/>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450045" name="Text Box 61"/>
              <p:cNvSpPr txBox="1">
                <a:spLocks noChangeArrowheads="1"/>
              </p:cNvSpPr>
              <p:nvPr/>
            </p:nvSpPr>
            <p:spPr bwMode="auto">
              <a:xfrm>
                <a:off x="172" y="1266"/>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450046" name="Text Box 62"/>
              <p:cNvSpPr txBox="1">
                <a:spLocks noChangeArrowheads="1"/>
              </p:cNvSpPr>
              <p:nvPr/>
            </p:nvSpPr>
            <p:spPr bwMode="auto">
              <a:xfrm>
                <a:off x="1151" y="1209"/>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450047" name="Text Box 63"/>
              <p:cNvSpPr txBox="1">
                <a:spLocks noChangeArrowheads="1"/>
              </p:cNvSpPr>
              <p:nvPr/>
            </p:nvSpPr>
            <p:spPr bwMode="auto">
              <a:xfrm>
                <a:off x="1151" y="1785"/>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450054" name="Line 70"/>
              <p:cNvSpPr>
                <a:spLocks noChangeShapeType="1"/>
              </p:cNvSpPr>
              <p:nvPr/>
            </p:nvSpPr>
            <p:spPr bwMode="auto">
              <a:xfrm rot="5400000">
                <a:off x="460" y="126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55" name="Line 71"/>
              <p:cNvSpPr>
                <a:spLocks noChangeShapeType="1"/>
              </p:cNvSpPr>
              <p:nvPr/>
            </p:nvSpPr>
            <p:spPr bwMode="auto">
              <a:xfrm rot="5400000">
                <a:off x="489" y="1698"/>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56" name="Line 72"/>
              <p:cNvSpPr>
                <a:spLocks noChangeShapeType="1"/>
              </p:cNvSpPr>
              <p:nvPr/>
            </p:nvSpPr>
            <p:spPr bwMode="auto">
              <a:xfrm rot="5400000">
                <a:off x="489" y="1813"/>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57" name="Line 73"/>
              <p:cNvSpPr>
                <a:spLocks noChangeShapeType="1"/>
              </p:cNvSpPr>
              <p:nvPr/>
            </p:nvSpPr>
            <p:spPr bwMode="auto">
              <a:xfrm rot="5400000">
                <a:off x="460" y="115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58" name="Text Box 74"/>
              <p:cNvSpPr txBox="1">
                <a:spLocks noChangeArrowheads="1"/>
              </p:cNvSpPr>
              <p:nvPr/>
            </p:nvSpPr>
            <p:spPr bwMode="auto">
              <a:xfrm>
                <a:off x="172" y="1669"/>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450059" name="Text Box 75"/>
              <p:cNvSpPr txBox="1">
                <a:spLocks noChangeArrowheads="1"/>
              </p:cNvSpPr>
              <p:nvPr/>
            </p:nvSpPr>
            <p:spPr bwMode="auto">
              <a:xfrm>
                <a:off x="172" y="1841"/>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grpSp>
        <p:sp>
          <p:nvSpPr>
            <p:cNvPr id="1450062" name="Text Box 78"/>
            <p:cNvSpPr txBox="1">
              <a:spLocks noChangeArrowheads="1"/>
            </p:cNvSpPr>
            <p:nvPr/>
          </p:nvSpPr>
          <p:spPr bwMode="auto">
            <a:xfrm>
              <a:off x="4548" y="1266"/>
              <a:ext cx="551"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0   0   1</a:t>
              </a:r>
            </a:p>
          </p:txBody>
        </p:sp>
        <p:sp>
          <p:nvSpPr>
            <p:cNvPr id="1450065" name="Text Box 81"/>
            <p:cNvSpPr txBox="1">
              <a:spLocks noChangeArrowheads="1"/>
            </p:cNvSpPr>
            <p:nvPr/>
          </p:nvSpPr>
          <p:spPr bwMode="auto">
            <a:xfrm>
              <a:off x="4548" y="1842"/>
              <a:ext cx="551"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0   1   1</a:t>
              </a:r>
            </a:p>
          </p:txBody>
        </p:sp>
      </p:grpSp>
      <p:sp>
        <p:nvSpPr>
          <p:cNvPr id="1450067" name="Rectangle 83"/>
          <p:cNvSpPr>
            <a:spLocks noGrp="1" noChangeArrowheads="1"/>
          </p:cNvSpPr>
          <p:nvPr>
            <p:ph type="body" idx="1"/>
          </p:nvPr>
        </p:nvSpPr>
        <p:spPr>
          <a:xfrm>
            <a:off x="154214" y="1089113"/>
            <a:ext cx="8699500" cy="5207000"/>
          </a:xfrm>
        </p:spPr>
        <p:txBody>
          <a:bodyPr/>
          <a:lstStyle/>
          <a:p>
            <a:r>
              <a:rPr lang="en-US" sz="2400" i="1" dirty="0">
                <a:solidFill>
                  <a:schemeClr val="bg2"/>
                </a:solidFill>
              </a:rPr>
              <a:t>range</a:t>
            </a:r>
            <a:r>
              <a:rPr lang="en-US" sz="2400" dirty="0">
                <a:solidFill>
                  <a:schemeClr val="bg2"/>
                </a:solidFill>
              </a:rPr>
              <a:t>(f) = d </a:t>
            </a:r>
            <a:r>
              <a:rPr lang="en-US" sz="2400" i="1" dirty="0">
                <a:solidFill>
                  <a:schemeClr val="bg2"/>
                </a:solidFill>
              </a:rPr>
              <a:t>range</a:t>
            </a:r>
            <a:r>
              <a:rPr lang="en-US" sz="2400" dirty="0">
                <a:solidFill>
                  <a:schemeClr val="bg2"/>
                </a:solidFill>
              </a:rPr>
              <a:t>((</a:t>
            </a:r>
            <a:r>
              <a:rPr lang="en-US" sz="2400" dirty="0" err="1">
                <a:solidFill>
                  <a:schemeClr val="bg2"/>
                </a:solidFill>
              </a:rPr>
              <a:t>b+c</a:t>
            </a:r>
            <a:r>
              <a:rPr lang="en-US" sz="2400" dirty="0">
                <a:solidFill>
                  <a:schemeClr val="bg2"/>
                </a:solidFill>
              </a:rPr>
              <a:t>)|</a:t>
            </a:r>
            <a:r>
              <a:rPr lang="en-US" sz="2400" baseline="-25000" dirty="0">
                <a:solidFill>
                  <a:schemeClr val="bg2"/>
                </a:solidFill>
              </a:rPr>
              <a:t>d=</a:t>
            </a:r>
            <a:r>
              <a:rPr lang="en-US" sz="2400" baseline="-25000" dirty="0" err="1">
                <a:solidFill>
                  <a:schemeClr val="bg2"/>
                </a:solidFill>
              </a:rPr>
              <a:t>bc</a:t>
            </a:r>
            <a:r>
              <a:rPr lang="en-US" sz="2400" baseline="-25000" dirty="0">
                <a:solidFill>
                  <a:schemeClr val="bg2"/>
                </a:solidFill>
              </a:rPr>
              <a:t>=1</a:t>
            </a:r>
            <a:r>
              <a:rPr lang="en-US" sz="2400" dirty="0">
                <a:solidFill>
                  <a:schemeClr val="bg2"/>
                </a:solidFill>
              </a:rPr>
              <a:t>) + d</a:t>
            </a:r>
            <a:r>
              <a:rPr lang="ja-JP" altLang="en-US" sz="2400" dirty="0">
                <a:solidFill>
                  <a:schemeClr val="bg2"/>
                </a:solidFill>
              </a:rPr>
              <a:t>’</a:t>
            </a:r>
            <a:r>
              <a:rPr lang="en-US" sz="2400" dirty="0">
                <a:solidFill>
                  <a:schemeClr val="bg2"/>
                </a:solidFill>
              </a:rPr>
              <a:t> </a:t>
            </a:r>
            <a:r>
              <a:rPr lang="en-US" sz="2400" i="1" dirty="0">
                <a:solidFill>
                  <a:schemeClr val="bg2"/>
                </a:solidFill>
              </a:rPr>
              <a:t>range</a:t>
            </a:r>
            <a:r>
              <a:rPr lang="en-US" sz="2400" dirty="0">
                <a:solidFill>
                  <a:schemeClr val="bg2"/>
                </a:solidFill>
              </a:rPr>
              <a:t>((</a:t>
            </a:r>
            <a:r>
              <a:rPr lang="en-US" sz="2400" dirty="0" err="1">
                <a:solidFill>
                  <a:schemeClr val="bg2"/>
                </a:solidFill>
              </a:rPr>
              <a:t>b+c</a:t>
            </a:r>
            <a:r>
              <a:rPr lang="en-US" sz="2400" dirty="0">
                <a:solidFill>
                  <a:schemeClr val="bg2"/>
                </a:solidFill>
              </a:rPr>
              <a:t>)|</a:t>
            </a:r>
            <a:r>
              <a:rPr lang="en-US" sz="2400" baseline="-25000" dirty="0">
                <a:solidFill>
                  <a:schemeClr val="bg2"/>
                </a:solidFill>
              </a:rPr>
              <a:t>d=</a:t>
            </a:r>
            <a:r>
              <a:rPr lang="en-US" sz="2400" baseline="-25000" dirty="0" err="1">
                <a:solidFill>
                  <a:schemeClr val="bg2"/>
                </a:solidFill>
              </a:rPr>
              <a:t>bc</a:t>
            </a:r>
            <a:r>
              <a:rPr lang="en-US" sz="2400" baseline="-25000" dirty="0">
                <a:solidFill>
                  <a:schemeClr val="bg2"/>
                </a:solidFill>
              </a:rPr>
              <a:t>=0</a:t>
            </a:r>
            <a:r>
              <a:rPr lang="en-US" sz="2400" dirty="0">
                <a:solidFill>
                  <a:schemeClr val="bg2"/>
                </a:solidFill>
              </a:rPr>
              <a:t>)</a:t>
            </a:r>
          </a:p>
          <a:p>
            <a:r>
              <a:rPr lang="en-US" sz="2400" dirty="0"/>
              <a:t>When </a:t>
            </a:r>
            <a:r>
              <a:rPr lang="en-US" sz="2400" dirty="0">
                <a:solidFill>
                  <a:schemeClr val="bg2"/>
                </a:solidFill>
              </a:rPr>
              <a:t>d = 1</a:t>
            </a:r>
            <a:r>
              <a:rPr lang="en-US" sz="2400" dirty="0"/>
              <a:t>, then </a:t>
            </a:r>
            <a:r>
              <a:rPr lang="en-US" sz="2400" dirty="0" err="1">
                <a:solidFill>
                  <a:schemeClr val="bg2"/>
                </a:solidFill>
              </a:rPr>
              <a:t>bc</a:t>
            </a:r>
            <a:r>
              <a:rPr lang="en-US" sz="2400" dirty="0">
                <a:solidFill>
                  <a:schemeClr val="bg2"/>
                </a:solidFill>
              </a:rPr>
              <a:t> = 1 → b + c = 1</a:t>
            </a:r>
            <a:r>
              <a:rPr lang="en-US" sz="2400" dirty="0"/>
              <a:t> is </a:t>
            </a:r>
            <a:r>
              <a:rPr lang="en-US" sz="2400" dirty="0">
                <a:solidFill>
                  <a:schemeClr val="bg2"/>
                </a:solidFill>
              </a:rPr>
              <a:t>TAUTOLOGY</a:t>
            </a:r>
            <a:endParaRPr lang="en-US" sz="2400" dirty="0"/>
          </a:p>
          <a:p>
            <a:r>
              <a:rPr lang="en-US" sz="2400" dirty="0"/>
              <a:t>If I choose 1 as top entry in output vector:</a:t>
            </a:r>
          </a:p>
          <a:p>
            <a:pPr lvl="1"/>
            <a:r>
              <a:rPr lang="en-US" sz="2000" dirty="0"/>
              <a:t>the bottom entry is also 1.</a:t>
            </a:r>
          </a:p>
          <a:p>
            <a:pPr marL="400050" lvl="1" indent="0">
              <a:buNone/>
            </a:pPr>
            <a:r>
              <a:rPr lang="en-US" sz="2000" dirty="0"/>
              <a:t> </a:t>
            </a:r>
          </a:p>
          <a:p>
            <a:pPr lvl="1"/>
            <a:endParaRPr lang="en-US" sz="2000" dirty="0"/>
          </a:p>
          <a:p>
            <a:r>
              <a:rPr lang="en-US" sz="2400" dirty="0"/>
              <a:t>When </a:t>
            </a:r>
            <a:r>
              <a:rPr lang="en-US" sz="2400" dirty="0">
                <a:solidFill>
                  <a:schemeClr val="bg2"/>
                </a:solidFill>
              </a:rPr>
              <a:t>d = 0</a:t>
            </a:r>
            <a:r>
              <a:rPr lang="en-US" sz="2400" dirty="0"/>
              <a:t>, then </a:t>
            </a:r>
            <a:r>
              <a:rPr lang="en-US" sz="2400" dirty="0" err="1">
                <a:solidFill>
                  <a:schemeClr val="bg2"/>
                </a:solidFill>
              </a:rPr>
              <a:t>bc</a:t>
            </a:r>
            <a:r>
              <a:rPr lang="en-US" sz="2400" dirty="0">
                <a:solidFill>
                  <a:schemeClr val="bg2"/>
                </a:solidFill>
              </a:rPr>
              <a:t> = 0 → </a:t>
            </a:r>
            <a:r>
              <a:rPr lang="en-US" sz="2400" dirty="0" err="1">
                <a:solidFill>
                  <a:schemeClr val="bg2"/>
                </a:solidFill>
              </a:rPr>
              <a:t>b+c</a:t>
            </a:r>
            <a:r>
              <a:rPr lang="en-US" sz="2400" dirty="0">
                <a:solidFill>
                  <a:schemeClr val="bg2"/>
                </a:solidFill>
              </a:rPr>
              <a:t> = {0,1}</a:t>
            </a:r>
            <a:endParaRPr lang="en-US" sz="2400" dirty="0"/>
          </a:p>
          <a:p>
            <a:r>
              <a:rPr lang="en-US" sz="2400" dirty="0"/>
              <a:t>If I choose 0 as top entry in output vector:</a:t>
            </a:r>
          </a:p>
          <a:p>
            <a:pPr lvl="1"/>
            <a:r>
              <a:rPr lang="en-US" sz="2000" dirty="0"/>
              <a:t>The bottom entry can be either 0 or 1.</a:t>
            </a:r>
          </a:p>
          <a:p>
            <a:r>
              <a:rPr lang="en-US" sz="2400" i="1" dirty="0">
                <a:solidFill>
                  <a:schemeClr val="bg2"/>
                </a:solidFill>
              </a:rPr>
              <a:t>range</a:t>
            </a:r>
            <a:r>
              <a:rPr lang="en-US" sz="2400" dirty="0">
                <a:solidFill>
                  <a:schemeClr val="bg2"/>
                </a:solidFill>
              </a:rPr>
              <a:t>(f) = de + d</a:t>
            </a:r>
            <a:r>
              <a:rPr lang="ja-JP" altLang="en-US" sz="2400" dirty="0">
                <a:solidFill>
                  <a:schemeClr val="bg2"/>
                </a:solidFill>
              </a:rPr>
              <a:t>’</a:t>
            </a:r>
            <a:r>
              <a:rPr lang="en-US" sz="2400" dirty="0">
                <a:solidFill>
                  <a:schemeClr val="bg2"/>
                </a:solidFill>
              </a:rPr>
              <a:t>(e + e</a:t>
            </a:r>
            <a:r>
              <a:rPr lang="ja-JP" altLang="en-US" sz="2400" dirty="0">
                <a:solidFill>
                  <a:schemeClr val="bg2"/>
                </a:solidFill>
              </a:rPr>
              <a:t>’</a:t>
            </a:r>
            <a:r>
              <a:rPr lang="en-US" sz="2400" dirty="0">
                <a:solidFill>
                  <a:schemeClr val="bg2"/>
                </a:solidFill>
              </a:rPr>
              <a:t>) = de + d</a:t>
            </a:r>
            <a:r>
              <a:rPr lang="ja-JP" altLang="en-US" sz="2400" dirty="0">
                <a:solidFill>
                  <a:schemeClr val="bg2"/>
                </a:solidFill>
              </a:rPr>
              <a:t>’</a:t>
            </a:r>
            <a:r>
              <a:rPr lang="en-US" sz="2400" dirty="0">
                <a:solidFill>
                  <a:schemeClr val="bg2"/>
                </a:solidFill>
              </a:rPr>
              <a:t> = d</a:t>
            </a:r>
            <a:r>
              <a:rPr lang="ja-JP" altLang="en-US" sz="2400" dirty="0">
                <a:solidFill>
                  <a:schemeClr val="bg2"/>
                </a:solidFill>
              </a:rPr>
              <a:t>’</a:t>
            </a:r>
            <a:r>
              <a:rPr lang="en-US" sz="2400" dirty="0">
                <a:solidFill>
                  <a:schemeClr val="bg2"/>
                </a:solidFill>
              </a:rPr>
              <a:t> + e</a:t>
            </a:r>
          </a:p>
        </p:txBody>
      </p:sp>
      <p:grpSp>
        <p:nvGrpSpPr>
          <p:cNvPr id="1450091" name="Group 107"/>
          <p:cNvGrpSpPr>
            <a:grpSpLocks/>
          </p:cNvGrpSpPr>
          <p:nvPr/>
        </p:nvGrpSpPr>
        <p:grpSpPr bwMode="auto">
          <a:xfrm>
            <a:off x="1004888" y="3289300"/>
            <a:ext cx="1843087" cy="731838"/>
            <a:chOff x="633" y="2072"/>
            <a:chExt cx="1161" cy="461"/>
          </a:xfrm>
        </p:grpSpPr>
        <p:sp>
          <p:nvSpPr>
            <p:cNvPr id="1450087" name="Text Box 103"/>
            <p:cNvSpPr txBox="1">
              <a:spLocks noChangeArrowheads="1"/>
            </p:cNvSpPr>
            <p:nvPr/>
          </p:nvSpPr>
          <p:spPr bwMode="auto">
            <a:xfrm>
              <a:off x="708" y="2080"/>
              <a:ext cx="196" cy="4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1</a:t>
              </a:r>
            </a:p>
            <a:p>
              <a:r>
                <a:rPr lang="en-US" sz="2000" i="0"/>
                <a:t>?</a:t>
              </a:r>
            </a:p>
          </p:txBody>
        </p:sp>
        <p:sp>
          <p:nvSpPr>
            <p:cNvPr id="1450088" name="Text Box 104"/>
            <p:cNvSpPr txBox="1">
              <a:spLocks noChangeArrowheads="1"/>
            </p:cNvSpPr>
            <p:nvPr/>
          </p:nvSpPr>
          <p:spPr bwMode="auto">
            <a:xfrm>
              <a:off x="1518" y="2080"/>
              <a:ext cx="189" cy="4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1</a:t>
              </a:r>
            </a:p>
            <a:p>
              <a:r>
                <a:rPr lang="en-US" sz="2000" i="0"/>
                <a:t>1</a:t>
              </a:r>
            </a:p>
          </p:txBody>
        </p:sp>
        <p:grpSp>
          <p:nvGrpSpPr>
            <p:cNvPr id="1450090" name="Group 106"/>
            <p:cNvGrpSpPr>
              <a:grpSpLocks/>
            </p:cNvGrpSpPr>
            <p:nvPr/>
          </p:nvGrpSpPr>
          <p:grpSpPr bwMode="auto">
            <a:xfrm>
              <a:off x="633" y="2072"/>
              <a:ext cx="1161" cy="461"/>
              <a:chOff x="633" y="2072"/>
              <a:chExt cx="1161" cy="461"/>
            </a:xfrm>
          </p:grpSpPr>
          <p:grpSp>
            <p:nvGrpSpPr>
              <p:cNvPr id="1450077" name="Group 93"/>
              <p:cNvGrpSpPr>
                <a:grpSpLocks/>
              </p:cNvGrpSpPr>
              <p:nvPr/>
            </p:nvGrpSpPr>
            <p:grpSpPr bwMode="auto">
              <a:xfrm>
                <a:off x="633" y="2072"/>
                <a:ext cx="355" cy="461"/>
                <a:chOff x="4030" y="2879"/>
                <a:chExt cx="355" cy="461"/>
              </a:xfrm>
            </p:grpSpPr>
            <p:grpSp>
              <p:nvGrpSpPr>
                <p:cNvPr id="1450072" name="Group 88"/>
                <p:cNvGrpSpPr>
                  <a:grpSpLocks/>
                </p:cNvGrpSpPr>
                <p:nvPr/>
              </p:nvGrpSpPr>
              <p:grpSpPr bwMode="auto">
                <a:xfrm>
                  <a:off x="4030" y="2879"/>
                  <a:ext cx="67" cy="461"/>
                  <a:chOff x="4030" y="2879"/>
                  <a:chExt cx="67" cy="461"/>
                </a:xfrm>
              </p:grpSpPr>
              <p:sp>
                <p:nvSpPr>
                  <p:cNvPr id="1450069" name="Line 85"/>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70" name="Line 86"/>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71" name="Line 87"/>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50073" name="Group 89"/>
                <p:cNvGrpSpPr>
                  <a:grpSpLocks/>
                </p:cNvGrpSpPr>
                <p:nvPr/>
              </p:nvGrpSpPr>
              <p:grpSpPr bwMode="auto">
                <a:xfrm flipH="1">
                  <a:off x="4318" y="2879"/>
                  <a:ext cx="67" cy="461"/>
                  <a:chOff x="4030" y="2879"/>
                  <a:chExt cx="67" cy="461"/>
                </a:xfrm>
              </p:grpSpPr>
              <p:sp>
                <p:nvSpPr>
                  <p:cNvPr id="1450074" name="Line 90"/>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75" name="Line 91"/>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76" name="Line 92"/>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50078" name="Group 94"/>
              <p:cNvGrpSpPr>
                <a:grpSpLocks/>
              </p:cNvGrpSpPr>
              <p:nvPr/>
            </p:nvGrpSpPr>
            <p:grpSpPr bwMode="auto">
              <a:xfrm>
                <a:off x="1439" y="2072"/>
                <a:ext cx="355" cy="461"/>
                <a:chOff x="4030" y="2879"/>
                <a:chExt cx="355" cy="461"/>
              </a:xfrm>
            </p:grpSpPr>
            <p:grpSp>
              <p:nvGrpSpPr>
                <p:cNvPr id="1450079" name="Group 95"/>
                <p:cNvGrpSpPr>
                  <a:grpSpLocks/>
                </p:cNvGrpSpPr>
                <p:nvPr/>
              </p:nvGrpSpPr>
              <p:grpSpPr bwMode="auto">
                <a:xfrm>
                  <a:off x="4030" y="2879"/>
                  <a:ext cx="67" cy="461"/>
                  <a:chOff x="4030" y="2879"/>
                  <a:chExt cx="67" cy="461"/>
                </a:xfrm>
              </p:grpSpPr>
              <p:sp>
                <p:nvSpPr>
                  <p:cNvPr id="1450080" name="Line 96"/>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81" name="Line 97"/>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82" name="Line 98"/>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50083" name="Group 99"/>
                <p:cNvGrpSpPr>
                  <a:grpSpLocks/>
                </p:cNvGrpSpPr>
                <p:nvPr/>
              </p:nvGrpSpPr>
              <p:grpSpPr bwMode="auto">
                <a:xfrm flipH="1">
                  <a:off x="4318" y="2879"/>
                  <a:ext cx="67" cy="461"/>
                  <a:chOff x="4030" y="2879"/>
                  <a:chExt cx="67" cy="461"/>
                </a:xfrm>
              </p:grpSpPr>
              <p:sp>
                <p:nvSpPr>
                  <p:cNvPr id="1450084" name="Line 100"/>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85" name="Line 101"/>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0086" name="Line 102"/>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sp>
            <p:nvSpPr>
              <p:cNvPr id="1450089" name="Text Box 105"/>
              <p:cNvSpPr txBox="1">
                <a:spLocks noChangeArrowheads="1"/>
              </p:cNvSpPr>
              <p:nvPr/>
            </p:nvSpPr>
            <p:spPr bwMode="auto">
              <a:xfrm>
                <a:off x="1065" y="2170"/>
                <a:ext cx="27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006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006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5006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009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5006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5006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50067">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500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ooter Placeholder 3"/>
          <p:cNvSpPr>
            <a:spLocks noGrp="1"/>
          </p:cNvSpPr>
          <p:nvPr>
            <p:ph type="ftr" sz="quarter" idx="10"/>
          </p:nvPr>
        </p:nvSpPr>
        <p:spPr/>
        <p:txBody>
          <a:bodyPr/>
          <a:lstStyle/>
          <a:p>
            <a:r>
              <a:rPr lang="en-US"/>
              <a:t>(c) Giovanni De Micheli</a:t>
            </a:r>
          </a:p>
        </p:txBody>
      </p:sp>
      <p:sp>
        <p:nvSpPr>
          <p:cNvPr id="101" name="Slide Number Placeholder 4"/>
          <p:cNvSpPr>
            <a:spLocks noGrp="1"/>
          </p:cNvSpPr>
          <p:nvPr>
            <p:ph type="sldNum" sz="quarter" idx="11"/>
          </p:nvPr>
        </p:nvSpPr>
        <p:spPr/>
        <p:txBody>
          <a:bodyPr/>
          <a:lstStyle/>
          <a:p>
            <a:fld id="{60A19A96-8181-AB4D-ADF0-59A85B1F6C64}" type="slidenum">
              <a:rPr lang="en-US"/>
              <a:pPr/>
              <a:t>17</a:t>
            </a:fld>
            <a:endParaRPr lang="en-US"/>
          </a:p>
        </p:txBody>
      </p:sp>
      <p:sp>
        <p:nvSpPr>
          <p:cNvPr id="1533954" name="Rectangle 2"/>
          <p:cNvSpPr>
            <a:spLocks noGrp="1" noChangeArrowheads="1"/>
          </p:cNvSpPr>
          <p:nvPr>
            <p:ph type="title"/>
          </p:nvPr>
        </p:nvSpPr>
        <p:spPr/>
        <p:txBody>
          <a:bodyPr/>
          <a:lstStyle/>
          <a:p>
            <a:r>
              <a:rPr lang="en-US"/>
              <a:t>Example</a:t>
            </a:r>
          </a:p>
        </p:txBody>
      </p:sp>
      <p:grpSp>
        <p:nvGrpSpPr>
          <p:cNvPr id="1533955" name="Group 3"/>
          <p:cNvGrpSpPr>
            <a:grpSpLocks noChangeAspect="1"/>
          </p:cNvGrpSpPr>
          <p:nvPr/>
        </p:nvGrpSpPr>
        <p:grpSpPr bwMode="auto">
          <a:xfrm>
            <a:off x="3563938" y="1273175"/>
            <a:ext cx="2193925" cy="3906838"/>
            <a:chOff x="633" y="748"/>
            <a:chExt cx="1727" cy="3077"/>
          </a:xfrm>
        </p:grpSpPr>
        <p:grpSp>
          <p:nvGrpSpPr>
            <p:cNvPr id="1533956" name="Group 4"/>
            <p:cNvGrpSpPr>
              <a:grpSpLocks noChangeAspect="1"/>
            </p:cNvGrpSpPr>
            <p:nvPr/>
          </p:nvGrpSpPr>
          <p:grpSpPr bwMode="auto">
            <a:xfrm>
              <a:off x="633" y="1035"/>
              <a:ext cx="1727" cy="2477"/>
              <a:chOff x="633" y="1035"/>
              <a:chExt cx="1727" cy="2477"/>
            </a:xfrm>
          </p:grpSpPr>
          <p:grpSp>
            <p:nvGrpSpPr>
              <p:cNvPr id="1533957" name="Group 5"/>
              <p:cNvGrpSpPr>
                <a:grpSpLocks noChangeAspect="1"/>
              </p:cNvGrpSpPr>
              <p:nvPr/>
            </p:nvGrpSpPr>
            <p:grpSpPr bwMode="auto">
              <a:xfrm rot="-5400000">
                <a:off x="863" y="1266"/>
                <a:ext cx="345" cy="346"/>
                <a:chOff x="1151" y="1727"/>
                <a:chExt cx="345" cy="346"/>
              </a:xfrm>
            </p:grpSpPr>
            <p:sp>
              <p:nvSpPr>
                <p:cNvPr id="1533958" name="Arc 6"/>
                <p:cNvSpPr>
                  <a:spLocks noChangeAspect="1"/>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59" name="Arc 7"/>
                <p:cNvSpPr>
                  <a:spLocks noChangeAspect="1"/>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60" name="Line 8"/>
                <p:cNvSpPr>
                  <a:spLocks noChangeAspect="1"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3961" name="Group 9"/>
              <p:cNvGrpSpPr>
                <a:grpSpLocks noChangeAspect="1"/>
              </p:cNvGrpSpPr>
              <p:nvPr/>
            </p:nvGrpSpPr>
            <p:grpSpPr bwMode="auto">
              <a:xfrm rot="-5400000">
                <a:off x="1727" y="1266"/>
                <a:ext cx="374" cy="346"/>
                <a:chOff x="1727" y="1727"/>
                <a:chExt cx="374" cy="346"/>
              </a:xfrm>
            </p:grpSpPr>
            <p:sp>
              <p:nvSpPr>
                <p:cNvPr id="1533962" name="Arc 10"/>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63" name="Arc 11"/>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64" name="Arc 12"/>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65" name="Arc 13"/>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3966" name="Group 14"/>
              <p:cNvGrpSpPr>
                <a:grpSpLocks noChangeAspect="1"/>
              </p:cNvGrpSpPr>
              <p:nvPr/>
            </p:nvGrpSpPr>
            <p:grpSpPr bwMode="auto">
              <a:xfrm rot="-5400000">
                <a:off x="1266" y="2879"/>
                <a:ext cx="432" cy="346"/>
                <a:chOff x="2245" y="2303"/>
                <a:chExt cx="432" cy="346"/>
              </a:xfrm>
            </p:grpSpPr>
            <p:grpSp>
              <p:nvGrpSpPr>
                <p:cNvPr id="1533967" name="Group 15"/>
                <p:cNvGrpSpPr>
                  <a:grpSpLocks noChangeAspect="1"/>
                </p:cNvGrpSpPr>
                <p:nvPr/>
              </p:nvGrpSpPr>
              <p:grpSpPr bwMode="auto">
                <a:xfrm>
                  <a:off x="2303" y="2303"/>
                  <a:ext cx="374" cy="346"/>
                  <a:chOff x="2588" y="2417"/>
                  <a:chExt cx="374" cy="346"/>
                </a:xfrm>
              </p:grpSpPr>
              <p:sp>
                <p:nvSpPr>
                  <p:cNvPr id="1533968" name="Arc 16"/>
                  <p:cNvSpPr>
                    <a:spLocks noChangeAspect="1"/>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69" name="Arc 17"/>
                  <p:cNvSpPr>
                    <a:spLocks noChangeAspect="1"/>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0" name="Arc 18"/>
                  <p:cNvSpPr>
                    <a:spLocks noChangeAspect="1"/>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1" name="Arc 19"/>
                  <p:cNvSpPr>
                    <a:spLocks noChangeAspect="1"/>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3972" name="Group 20"/>
                <p:cNvGrpSpPr>
                  <a:grpSpLocks noChangeAspect="1"/>
                </p:cNvGrpSpPr>
                <p:nvPr/>
              </p:nvGrpSpPr>
              <p:grpSpPr bwMode="auto">
                <a:xfrm>
                  <a:off x="2245" y="2303"/>
                  <a:ext cx="86" cy="346"/>
                  <a:chOff x="2684" y="2513"/>
                  <a:chExt cx="86" cy="346"/>
                </a:xfrm>
              </p:grpSpPr>
              <p:sp>
                <p:nvSpPr>
                  <p:cNvPr id="1533973" name="Arc 21"/>
                  <p:cNvSpPr>
                    <a:spLocks noChangeAspect="1"/>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4" name="Arc 22"/>
                  <p:cNvSpPr>
                    <a:spLocks noChangeAspect="1"/>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533975" name="Group 23"/>
              <p:cNvGrpSpPr>
                <a:grpSpLocks noChangeAspect="1"/>
              </p:cNvGrpSpPr>
              <p:nvPr/>
            </p:nvGrpSpPr>
            <p:grpSpPr bwMode="auto">
              <a:xfrm rot="-5400000">
                <a:off x="863" y="2072"/>
                <a:ext cx="374" cy="346"/>
                <a:chOff x="1727" y="1727"/>
                <a:chExt cx="374" cy="346"/>
              </a:xfrm>
            </p:grpSpPr>
            <p:sp>
              <p:nvSpPr>
                <p:cNvPr id="1533976" name="Arc 24"/>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7" name="Arc 25"/>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8" name="Arc 26"/>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79" name="Arc 27"/>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3980" name="Group 28"/>
              <p:cNvGrpSpPr>
                <a:grpSpLocks noChangeAspect="1"/>
              </p:cNvGrpSpPr>
              <p:nvPr/>
            </p:nvGrpSpPr>
            <p:grpSpPr bwMode="auto">
              <a:xfrm rot="-5400000">
                <a:off x="1727" y="2072"/>
                <a:ext cx="374" cy="346"/>
                <a:chOff x="1727" y="1727"/>
                <a:chExt cx="374" cy="346"/>
              </a:xfrm>
            </p:grpSpPr>
            <p:sp>
              <p:nvSpPr>
                <p:cNvPr id="1533981" name="Arc 29"/>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2" name="Arc 30"/>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3" name="Arc 31"/>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4" name="Arc 32"/>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33985" name="Line 33"/>
              <p:cNvSpPr>
                <a:spLocks noChangeAspect="1"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6" name="Rectangle 34"/>
              <p:cNvSpPr>
                <a:spLocks noChangeAspect="1"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7" name="Line 35"/>
              <p:cNvSpPr>
                <a:spLocks noChangeAspect="1"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8" name="Line 36"/>
              <p:cNvSpPr>
                <a:spLocks noChangeAspect="1"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89" name="Line 37"/>
              <p:cNvSpPr>
                <a:spLocks noChangeAspect="1"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0" name="Line 38"/>
              <p:cNvSpPr>
                <a:spLocks noChangeAspect="1"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1" name="Line 39"/>
              <p:cNvSpPr>
                <a:spLocks noChangeAspect="1"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2" name="Line 40"/>
              <p:cNvSpPr>
                <a:spLocks noChangeAspect="1"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3" name="Line 41"/>
              <p:cNvSpPr>
                <a:spLocks noChangeAspect="1"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4" name="Line 42"/>
              <p:cNvSpPr>
                <a:spLocks noChangeAspect="1"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5" name="Line 43"/>
              <p:cNvSpPr>
                <a:spLocks noChangeAspect="1"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6" name="Line 44"/>
              <p:cNvSpPr>
                <a:spLocks noChangeAspect="1"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7" name="Line 45"/>
              <p:cNvSpPr>
                <a:spLocks noChangeAspect="1"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8" name="Line 46"/>
              <p:cNvSpPr>
                <a:spLocks noChangeAspect="1"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3999" name="Line 47"/>
              <p:cNvSpPr>
                <a:spLocks noChangeAspect="1"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0" name="Line 48"/>
              <p:cNvSpPr>
                <a:spLocks noChangeAspect="1"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1" name="Line 49"/>
              <p:cNvSpPr>
                <a:spLocks noChangeAspect="1"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2" name="Line 50"/>
              <p:cNvSpPr>
                <a:spLocks noChangeAspect="1"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3" name="Line 51"/>
              <p:cNvSpPr>
                <a:spLocks noChangeAspect="1"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4" name="Line 52"/>
              <p:cNvSpPr>
                <a:spLocks noChangeAspect="1"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005" name="Line 53"/>
              <p:cNvSpPr>
                <a:spLocks noChangeAspect="1"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34006" name="Text Box 54"/>
            <p:cNvSpPr txBox="1">
              <a:spLocks noChangeAspect="1" noChangeArrowheads="1"/>
            </p:cNvSpPr>
            <p:nvPr/>
          </p:nvSpPr>
          <p:spPr bwMode="auto">
            <a:xfrm>
              <a:off x="1349" y="2272"/>
              <a:ext cx="236"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dirty="0"/>
                <a:t>a</a:t>
              </a:r>
            </a:p>
          </p:txBody>
        </p:sp>
        <p:sp>
          <p:nvSpPr>
            <p:cNvPr id="1534007" name="Text Box 55"/>
            <p:cNvSpPr txBox="1">
              <a:spLocks noChangeAspect="1" noChangeArrowheads="1"/>
            </p:cNvSpPr>
            <p:nvPr/>
          </p:nvSpPr>
          <p:spPr bwMode="auto">
            <a:xfrm>
              <a:off x="765" y="1837"/>
              <a:ext cx="245"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534008" name="Text Box 56"/>
            <p:cNvSpPr txBox="1">
              <a:spLocks noChangeAspect="1" noChangeArrowheads="1"/>
            </p:cNvSpPr>
            <p:nvPr/>
          </p:nvSpPr>
          <p:spPr bwMode="auto">
            <a:xfrm>
              <a:off x="1895" y="1837"/>
              <a:ext cx="236"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534009" name="Text Box 57"/>
            <p:cNvSpPr txBox="1">
              <a:spLocks noChangeAspect="1" noChangeArrowheads="1"/>
            </p:cNvSpPr>
            <p:nvPr/>
          </p:nvSpPr>
          <p:spPr bwMode="auto">
            <a:xfrm>
              <a:off x="810" y="1046"/>
              <a:ext cx="245"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534010" name="Text Box 58"/>
            <p:cNvSpPr txBox="1">
              <a:spLocks noChangeAspect="1" noChangeArrowheads="1"/>
            </p:cNvSpPr>
            <p:nvPr/>
          </p:nvSpPr>
          <p:spPr bwMode="auto">
            <a:xfrm>
              <a:off x="1660" y="1027"/>
              <a:ext cx="236"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534011" name="Text Box 59"/>
            <p:cNvSpPr txBox="1">
              <a:spLocks noChangeAspect="1" noChangeArrowheads="1"/>
            </p:cNvSpPr>
            <p:nvPr/>
          </p:nvSpPr>
          <p:spPr bwMode="auto">
            <a:xfrm>
              <a:off x="773"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t>
              </a:r>
            </a:p>
          </p:txBody>
        </p:sp>
        <p:sp>
          <p:nvSpPr>
            <p:cNvPr id="1534012" name="Text Box 60"/>
            <p:cNvSpPr txBox="1">
              <a:spLocks noChangeAspect="1" noChangeArrowheads="1"/>
            </p:cNvSpPr>
            <p:nvPr/>
          </p:nvSpPr>
          <p:spPr bwMode="auto">
            <a:xfrm>
              <a:off x="1868"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x4</a:t>
              </a:r>
            </a:p>
          </p:txBody>
        </p:sp>
        <p:sp>
          <p:nvSpPr>
            <p:cNvPr id="1534013" name="Text Box 61"/>
            <p:cNvSpPr txBox="1">
              <a:spLocks noChangeAspect="1" noChangeArrowheads="1"/>
            </p:cNvSpPr>
            <p:nvPr/>
          </p:nvSpPr>
          <p:spPr bwMode="auto">
            <a:xfrm>
              <a:off x="1464"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x3</a:t>
              </a:r>
            </a:p>
          </p:txBody>
        </p:sp>
        <p:sp>
          <p:nvSpPr>
            <p:cNvPr id="1534014" name="Text Box 62"/>
            <p:cNvSpPr txBox="1">
              <a:spLocks noChangeAspect="1" noChangeArrowheads="1"/>
            </p:cNvSpPr>
            <p:nvPr/>
          </p:nvSpPr>
          <p:spPr bwMode="auto">
            <a:xfrm>
              <a:off x="1177"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x2</a:t>
              </a:r>
            </a:p>
          </p:txBody>
        </p:sp>
        <p:sp>
          <p:nvSpPr>
            <p:cNvPr id="1534015" name="Text Box 63"/>
            <p:cNvSpPr txBox="1">
              <a:spLocks noChangeAspect="1" noChangeArrowheads="1"/>
            </p:cNvSpPr>
            <p:nvPr/>
          </p:nvSpPr>
          <p:spPr bwMode="auto">
            <a:xfrm>
              <a:off x="889" y="748"/>
              <a:ext cx="319"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z1</a:t>
              </a:r>
            </a:p>
          </p:txBody>
        </p:sp>
        <p:sp>
          <p:nvSpPr>
            <p:cNvPr id="1534016" name="Text Box 64"/>
            <p:cNvSpPr txBox="1">
              <a:spLocks noChangeAspect="1" noChangeArrowheads="1"/>
            </p:cNvSpPr>
            <p:nvPr/>
          </p:nvSpPr>
          <p:spPr bwMode="auto">
            <a:xfrm>
              <a:off x="1754" y="748"/>
              <a:ext cx="319"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z2</a:t>
              </a:r>
            </a:p>
          </p:txBody>
        </p:sp>
      </p:grpSp>
      <p:grpSp>
        <p:nvGrpSpPr>
          <p:cNvPr id="1534171" name="Group 219"/>
          <p:cNvGrpSpPr>
            <a:grpSpLocks/>
          </p:cNvGrpSpPr>
          <p:nvPr/>
        </p:nvGrpSpPr>
        <p:grpSpPr bwMode="auto">
          <a:xfrm>
            <a:off x="690563" y="5210175"/>
            <a:ext cx="6545262" cy="990600"/>
            <a:chOff x="435" y="3282"/>
            <a:chExt cx="4123" cy="624"/>
          </a:xfrm>
        </p:grpSpPr>
        <p:sp>
          <p:nvSpPr>
            <p:cNvPr id="1534134" name="Text Box 182"/>
            <p:cNvSpPr txBox="1">
              <a:spLocks noChangeArrowheads="1"/>
            </p:cNvSpPr>
            <p:nvPr/>
          </p:nvSpPr>
          <p:spPr bwMode="auto">
            <a:xfrm>
              <a:off x="435" y="3426"/>
              <a:ext cx="386"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f  =</a:t>
              </a:r>
            </a:p>
          </p:txBody>
        </p:sp>
        <p:grpSp>
          <p:nvGrpSpPr>
            <p:cNvPr id="1534156" name="Group 204"/>
            <p:cNvGrpSpPr>
              <a:grpSpLocks/>
            </p:cNvGrpSpPr>
            <p:nvPr/>
          </p:nvGrpSpPr>
          <p:grpSpPr bwMode="auto">
            <a:xfrm>
              <a:off x="921" y="3310"/>
              <a:ext cx="355" cy="596"/>
              <a:chOff x="1404" y="3391"/>
              <a:chExt cx="355" cy="596"/>
            </a:xfrm>
          </p:grpSpPr>
          <p:grpSp>
            <p:nvGrpSpPr>
              <p:cNvPr id="1534135" name="Group 183"/>
              <p:cNvGrpSpPr>
                <a:grpSpLocks/>
              </p:cNvGrpSpPr>
              <p:nvPr/>
            </p:nvGrpSpPr>
            <p:grpSpPr bwMode="auto">
              <a:xfrm>
                <a:off x="1404" y="3455"/>
                <a:ext cx="355" cy="461"/>
                <a:chOff x="4030" y="2879"/>
                <a:chExt cx="355" cy="461"/>
              </a:xfrm>
            </p:grpSpPr>
            <p:grpSp>
              <p:nvGrpSpPr>
                <p:cNvPr id="1534136" name="Group 184"/>
                <p:cNvGrpSpPr>
                  <a:grpSpLocks/>
                </p:cNvGrpSpPr>
                <p:nvPr/>
              </p:nvGrpSpPr>
              <p:grpSpPr bwMode="auto">
                <a:xfrm>
                  <a:off x="4030" y="2879"/>
                  <a:ext cx="67" cy="461"/>
                  <a:chOff x="4030" y="2879"/>
                  <a:chExt cx="67" cy="461"/>
                </a:xfrm>
              </p:grpSpPr>
              <p:sp>
                <p:nvSpPr>
                  <p:cNvPr id="1534137" name="Line 185"/>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38" name="Line 186"/>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39" name="Line 187"/>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4140" name="Group 188"/>
                <p:cNvGrpSpPr>
                  <a:grpSpLocks/>
                </p:cNvGrpSpPr>
                <p:nvPr/>
              </p:nvGrpSpPr>
              <p:grpSpPr bwMode="auto">
                <a:xfrm flipH="1">
                  <a:off x="4318" y="2879"/>
                  <a:ext cx="67" cy="461"/>
                  <a:chOff x="4030" y="2879"/>
                  <a:chExt cx="67" cy="461"/>
                </a:xfrm>
              </p:grpSpPr>
              <p:sp>
                <p:nvSpPr>
                  <p:cNvPr id="1534141" name="Line 189"/>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42" name="Line 190"/>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43" name="Line 191"/>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sp>
            <p:nvSpPr>
              <p:cNvPr id="1534153" name="Text Box 201"/>
              <p:cNvSpPr txBox="1">
                <a:spLocks noChangeArrowheads="1"/>
              </p:cNvSpPr>
              <p:nvPr/>
            </p:nvSpPr>
            <p:spPr bwMode="auto">
              <a:xfrm>
                <a:off x="1455" y="3391"/>
                <a:ext cx="246"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f</a:t>
                </a:r>
                <a:r>
                  <a:rPr lang="en-US" sz="2800" baseline="30000"/>
                  <a:t>1</a:t>
                </a:r>
              </a:p>
              <a:p>
                <a:r>
                  <a:rPr lang="en-US" sz="2800"/>
                  <a:t>f</a:t>
                </a:r>
                <a:r>
                  <a:rPr lang="en-US" sz="2800" baseline="30000"/>
                  <a:t>2</a:t>
                </a:r>
              </a:p>
            </p:txBody>
          </p:sp>
        </p:grpSp>
        <p:grpSp>
          <p:nvGrpSpPr>
            <p:cNvPr id="1534157" name="Group 205"/>
            <p:cNvGrpSpPr>
              <a:grpSpLocks/>
            </p:cNvGrpSpPr>
            <p:nvPr/>
          </p:nvGrpSpPr>
          <p:grpSpPr bwMode="auto">
            <a:xfrm>
              <a:off x="1612" y="3282"/>
              <a:ext cx="1533" cy="596"/>
              <a:chOff x="1620" y="3391"/>
              <a:chExt cx="1533" cy="596"/>
            </a:xfrm>
          </p:grpSpPr>
          <p:grpSp>
            <p:nvGrpSpPr>
              <p:cNvPr id="1534145" name="Group 193"/>
              <p:cNvGrpSpPr>
                <a:grpSpLocks/>
              </p:cNvGrpSpPr>
              <p:nvPr/>
            </p:nvGrpSpPr>
            <p:grpSpPr bwMode="auto">
              <a:xfrm>
                <a:off x="1635" y="3483"/>
                <a:ext cx="67" cy="461"/>
                <a:chOff x="4030" y="2879"/>
                <a:chExt cx="67" cy="461"/>
              </a:xfrm>
            </p:grpSpPr>
            <p:sp>
              <p:nvSpPr>
                <p:cNvPr id="1534146" name="Line 194"/>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47" name="Line 195"/>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48" name="Line 196"/>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4149" name="Group 197"/>
              <p:cNvGrpSpPr>
                <a:grpSpLocks/>
              </p:cNvGrpSpPr>
              <p:nvPr/>
            </p:nvGrpSpPr>
            <p:grpSpPr bwMode="auto">
              <a:xfrm flipH="1">
                <a:off x="3074" y="3483"/>
                <a:ext cx="67" cy="461"/>
                <a:chOff x="4030" y="2879"/>
                <a:chExt cx="67" cy="461"/>
              </a:xfrm>
            </p:grpSpPr>
            <p:sp>
              <p:nvSpPr>
                <p:cNvPr id="1534150" name="Line 198"/>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51" name="Line 199"/>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52" name="Line 200"/>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34154" name="Text Box 202"/>
              <p:cNvSpPr txBox="1">
                <a:spLocks noChangeArrowheads="1"/>
              </p:cNvSpPr>
              <p:nvPr/>
            </p:nvSpPr>
            <p:spPr bwMode="auto">
              <a:xfrm>
                <a:off x="1620" y="3391"/>
                <a:ext cx="1533"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i="0"/>
                  <a:t>(</a:t>
                </a:r>
                <a:r>
                  <a:rPr lang="en-US" sz="2800"/>
                  <a:t>x</a:t>
                </a:r>
                <a:r>
                  <a:rPr lang="en-US" sz="2800" baseline="-25000"/>
                  <a:t>1</a:t>
                </a:r>
                <a:r>
                  <a:rPr lang="en-US" sz="2800"/>
                  <a:t> + a</a:t>
                </a:r>
                <a:r>
                  <a:rPr lang="en-US" sz="2800" i="0"/>
                  <a:t>)(</a:t>
                </a:r>
                <a:r>
                  <a:rPr lang="en-US" sz="2800"/>
                  <a:t>x</a:t>
                </a:r>
                <a:r>
                  <a:rPr lang="en-US" sz="2800" baseline="-25000"/>
                  <a:t>4</a:t>
                </a:r>
                <a:r>
                  <a:rPr lang="en-US" sz="2800"/>
                  <a:t> + a</a:t>
                </a:r>
                <a:r>
                  <a:rPr lang="en-US" sz="2800" i="0"/>
                  <a:t>)</a:t>
                </a:r>
              </a:p>
              <a:p>
                <a:r>
                  <a:rPr lang="en-US" sz="2800" i="0"/>
                  <a:t>(</a:t>
                </a:r>
                <a:r>
                  <a:rPr lang="en-US" sz="2800"/>
                  <a:t>x</a:t>
                </a:r>
                <a:r>
                  <a:rPr lang="en-US" sz="2800" baseline="-25000"/>
                  <a:t>1</a:t>
                </a:r>
                <a:r>
                  <a:rPr lang="en-US" sz="2800"/>
                  <a:t> + a</a:t>
                </a:r>
                <a:r>
                  <a:rPr lang="en-US" sz="2800" i="0"/>
                  <a:t>) + (</a:t>
                </a:r>
                <a:r>
                  <a:rPr lang="en-US" sz="2800"/>
                  <a:t>x</a:t>
                </a:r>
                <a:r>
                  <a:rPr lang="en-US" sz="2800" baseline="-25000"/>
                  <a:t>4</a:t>
                </a:r>
                <a:r>
                  <a:rPr lang="en-US" sz="2800"/>
                  <a:t> + a</a:t>
                </a:r>
                <a:r>
                  <a:rPr lang="en-US" sz="2800" i="0"/>
                  <a:t>)</a:t>
                </a:r>
              </a:p>
            </p:txBody>
          </p:sp>
        </p:grpSp>
        <p:grpSp>
          <p:nvGrpSpPr>
            <p:cNvPr id="1534168" name="Group 216"/>
            <p:cNvGrpSpPr>
              <a:grpSpLocks/>
            </p:cNvGrpSpPr>
            <p:nvPr/>
          </p:nvGrpSpPr>
          <p:grpSpPr bwMode="auto">
            <a:xfrm>
              <a:off x="3512" y="3282"/>
              <a:ext cx="1046" cy="596"/>
              <a:chOff x="3616" y="3424"/>
              <a:chExt cx="1046" cy="596"/>
            </a:xfrm>
          </p:grpSpPr>
          <p:grpSp>
            <p:nvGrpSpPr>
              <p:cNvPr id="1534159" name="Group 207"/>
              <p:cNvGrpSpPr>
                <a:grpSpLocks/>
              </p:cNvGrpSpPr>
              <p:nvPr/>
            </p:nvGrpSpPr>
            <p:grpSpPr bwMode="auto">
              <a:xfrm>
                <a:off x="3616" y="3516"/>
                <a:ext cx="67" cy="461"/>
                <a:chOff x="4030" y="2879"/>
                <a:chExt cx="67" cy="461"/>
              </a:xfrm>
            </p:grpSpPr>
            <p:sp>
              <p:nvSpPr>
                <p:cNvPr id="1534160" name="Line 208"/>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61" name="Line 209"/>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62" name="Line 210"/>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34163" name="Group 211"/>
              <p:cNvGrpSpPr>
                <a:grpSpLocks/>
              </p:cNvGrpSpPr>
              <p:nvPr/>
            </p:nvGrpSpPr>
            <p:grpSpPr bwMode="auto">
              <a:xfrm flipH="1">
                <a:off x="4595" y="3516"/>
                <a:ext cx="67" cy="461"/>
                <a:chOff x="4030" y="2879"/>
                <a:chExt cx="67" cy="461"/>
              </a:xfrm>
            </p:grpSpPr>
            <p:sp>
              <p:nvSpPr>
                <p:cNvPr id="1534164" name="Line 212"/>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65" name="Line 213"/>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4166" name="Line 214"/>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34167" name="Text Box 215"/>
              <p:cNvSpPr txBox="1">
                <a:spLocks noChangeArrowheads="1"/>
              </p:cNvSpPr>
              <p:nvPr/>
            </p:nvSpPr>
            <p:spPr bwMode="auto">
              <a:xfrm>
                <a:off x="3646" y="3424"/>
                <a:ext cx="978"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x</a:t>
                </a:r>
                <a:r>
                  <a:rPr lang="en-US" sz="2800" baseline="-25000"/>
                  <a:t>1</a:t>
                </a:r>
                <a:r>
                  <a:rPr lang="en-US" sz="2800"/>
                  <a:t>x</a:t>
                </a:r>
                <a:r>
                  <a:rPr lang="en-US" sz="2800" baseline="-25000"/>
                  <a:t>4</a:t>
                </a:r>
                <a:r>
                  <a:rPr lang="en-US" sz="2800"/>
                  <a:t> + a</a:t>
                </a:r>
                <a:endParaRPr lang="en-US" sz="2800" i="0"/>
              </a:p>
              <a:p>
                <a:r>
                  <a:rPr lang="en-US" sz="2800"/>
                  <a:t>x</a:t>
                </a:r>
                <a:r>
                  <a:rPr lang="en-US" sz="2800" baseline="-25000"/>
                  <a:t>1</a:t>
                </a:r>
                <a:r>
                  <a:rPr lang="en-US" sz="2800"/>
                  <a:t> </a:t>
                </a:r>
                <a:r>
                  <a:rPr lang="en-US" sz="2800" i="0"/>
                  <a:t>+ </a:t>
                </a:r>
                <a:r>
                  <a:rPr lang="en-US" sz="2800"/>
                  <a:t>x</a:t>
                </a:r>
                <a:r>
                  <a:rPr lang="en-US" sz="2800" baseline="-25000"/>
                  <a:t>4</a:t>
                </a:r>
                <a:r>
                  <a:rPr lang="en-US" sz="2800"/>
                  <a:t> + a</a:t>
                </a:r>
                <a:endParaRPr lang="en-US" sz="2800" i="0"/>
              </a:p>
            </p:txBody>
          </p:sp>
        </p:grpSp>
        <p:sp>
          <p:nvSpPr>
            <p:cNvPr id="1534169" name="Text Box 217"/>
            <p:cNvSpPr txBox="1">
              <a:spLocks noChangeArrowheads="1"/>
            </p:cNvSpPr>
            <p:nvPr/>
          </p:nvSpPr>
          <p:spPr bwMode="auto">
            <a:xfrm>
              <a:off x="3195" y="3426"/>
              <a:ext cx="223"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a:t>
              </a:r>
            </a:p>
          </p:txBody>
        </p:sp>
        <p:sp>
          <p:nvSpPr>
            <p:cNvPr id="1534170" name="Text Box 218"/>
            <p:cNvSpPr txBox="1">
              <a:spLocks noChangeArrowheads="1"/>
            </p:cNvSpPr>
            <p:nvPr/>
          </p:nvSpPr>
          <p:spPr bwMode="auto">
            <a:xfrm>
              <a:off x="1324" y="3426"/>
              <a:ext cx="223"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Footer Placeholder 3"/>
          <p:cNvSpPr>
            <a:spLocks noGrp="1"/>
          </p:cNvSpPr>
          <p:nvPr>
            <p:ph type="ftr" sz="quarter" idx="10"/>
          </p:nvPr>
        </p:nvSpPr>
        <p:spPr/>
        <p:txBody>
          <a:bodyPr/>
          <a:lstStyle/>
          <a:p>
            <a:r>
              <a:rPr lang="en-US"/>
              <a:t>(c) Giovanni De Micheli</a:t>
            </a:r>
          </a:p>
        </p:txBody>
      </p:sp>
      <p:sp>
        <p:nvSpPr>
          <p:cNvPr id="68" name="Slide Number Placeholder 4"/>
          <p:cNvSpPr>
            <a:spLocks noGrp="1"/>
          </p:cNvSpPr>
          <p:nvPr>
            <p:ph type="sldNum" sz="quarter" idx="11"/>
          </p:nvPr>
        </p:nvSpPr>
        <p:spPr/>
        <p:txBody>
          <a:bodyPr/>
          <a:lstStyle/>
          <a:p>
            <a:fld id="{7050F47B-E3A1-0A49-901D-CFFC30C6CF51}" type="slidenum">
              <a:rPr lang="en-US"/>
              <a:pPr/>
              <a:t>18</a:t>
            </a:fld>
            <a:endParaRPr lang="en-US"/>
          </a:p>
        </p:txBody>
      </p:sp>
      <p:sp>
        <p:nvSpPr>
          <p:cNvPr id="1454148" name="Rectangle 68"/>
          <p:cNvSpPr>
            <a:spLocks noGrp="1" noChangeArrowheads="1"/>
          </p:cNvSpPr>
          <p:nvPr>
            <p:ph type="body" idx="1"/>
          </p:nvPr>
        </p:nvSpPr>
        <p:spPr>
          <a:xfrm>
            <a:off x="0" y="1387231"/>
            <a:ext cx="8928100" cy="5267569"/>
          </a:xfrm>
        </p:spPr>
        <p:txBody>
          <a:bodyPr/>
          <a:lstStyle/>
          <a:p>
            <a:endParaRPr lang="en-US" dirty="0"/>
          </a:p>
          <a:p>
            <a:endParaRPr lang="en-US" dirty="0"/>
          </a:p>
          <a:p>
            <a:pPr lvl="1">
              <a:buFont typeface="Monotype Sorts" charset="0"/>
              <a:buNone/>
            </a:pPr>
            <a:endParaRPr lang="en-US" dirty="0"/>
          </a:p>
          <a:p>
            <a:pPr lvl="1">
              <a:buFont typeface="Monotype Sorts" charset="0"/>
              <a:buNone/>
            </a:pPr>
            <a:r>
              <a:rPr lang="en-US" i="1" dirty="0"/>
              <a:t>range</a:t>
            </a:r>
            <a:r>
              <a:rPr lang="en-US" dirty="0"/>
              <a:t>(f) = d </a:t>
            </a:r>
            <a:r>
              <a:rPr lang="en-US" i="1" dirty="0"/>
              <a:t>range</a:t>
            </a:r>
            <a:r>
              <a:rPr lang="en-US" dirty="0"/>
              <a:t>(f</a:t>
            </a:r>
            <a:r>
              <a:rPr lang="en-US" baseline="30000" dirty="0"/>
              <a:t>2</a:t>
            </a:r>
            <a:r>
              <a:rPr lang="en-US" dirty="0"/>
              <a:t>|</a:t>
            </a:r>
            <a:r>
              <a:rPr lang="en-US" sz="1600" dirty="0"/>
              <a:t>(x</a:t>
            </a:r>
            <a:r>
              <a:rPr lang="en-US" sz="1600" baseline="-25000" dirty="0"/>
              <a:t>1</a:t>
            </a:r>
            <a:r>
              <a:rPr lang="en-US" sz="1600" dirty="0"/>
              <a:t>x</a:t>
            </a:r>
            <a:r>
              <a:rPr lang="en-US" sz="1600" baseline="-25000" dirty="0"/>
              <a:t>4</a:t>
            </a:r>
            <a:r>
              <a:rPr lang="en-US" sz="1600" dirty="0"/>
              <a:t> + a)=1</a:t>
            </a:r>
            <a:r>
              <a:rPr lang="en-US" dirty="0"/>
              <a:t>) + d</a:t>
            </a:r>
            <a:r>
              <a:rPr lang="ja-JP" altLang="en-US" dirty="0">
                <a:latin typeface="Arial"/>
              </a:rPr>
              <a:t>’</a:t>
            </a:r>
            <a:r>
              <a:rPr lang="en-US" dirty="0"/>
              <a:t> </a:t>
            </a:r>
            <a:r>
              <a:rPr lang="en-US" i="1" dirty="0"/>
              <a:t>range</a:t>
            </a:r>
            <a:r>
              <a:rPr lang="en-US" dirty="0"/>
              <a:t>(f</a:t>
            </a:r>
            <a:r>
              <a:rPr lang="en-US" baseline="30000" dirty="0"/>
              <a:t>2</a:t>
            </a:r>
            <a:r>
              <a:rPr lang="en-US" dirty="0"/>
              <a:t>|</a:t>
            </a:r>
            <a:r>
              <a:rPr lang="en-US" sz="1600" dirty="0"/>
              <a:t>(x</a:t>
            </a:r>
            <a:r>
              <a:rPr lang="en-US" sz="1600" baseline="-25000" dirty="0"/>
              <a:t>1</a:t>
            </a:r>
            <a:r>
              <a:rPr lang="en-US" sz="1600" dirty="0"/>
              <a:t>x</a:t>
            </a:r>
            <a:r>
              <a:rPr lang="en-US" sz="1600" baseline="-25000" dirty="0"/>
              <a:t>4</a:t>
            </a:r>
            <a:r>
              <a:rPr lang="en-US" sz="1600" dirty="0"/>
              <a:t> + a)=0</a:t>
            </a:r>
            <a:r>
              <a:rPr lang="en-US" dirty="0"/>
              <a:t>)</a:t>
            </a:r>
          </a:p>
          <a:p>
            <a:pPr lvl="1">
              <a:buFont typeface="Monotype Sorts" charset="0"/>
              <a:buNone/>
            </a:pPr>
            <a:r>
              <a:rPr lang="en-US" dirty="0"/>
              <a:t>               = d </a:t>
            </a:r>
            <a:r>
              <a:rPr lang="en-US" i="1" dirty="0"/>
              <a:t>range</a:t>
            </a:r>
            <a:r>
              <a:rPr lang="en-US" dirty="0"/>
              <a:t>(x</a:t>
            </a:r>
            <a:r>
              <a:rPr lang="en-US" baseline="-25000" dirty="0"/>
              <a:t>1</a:t>
            </a:r>
            <a:r>
              <a:rPr lang="en-US" dirty="0"/>
              <a:t> + x</a:t>
            </a:r>
            <a:r>
              <a:rPr lang="en-US" baseline="-25000" dirty="0"/>
              <a:t>4</a:t>
            </a:r>
            <a:r>
              <a:rPr lang="en-US" dirty="0"/>
              <a:t> + a|</a:t>
            </a:r>
            <a:r>
              <a:rPr lang="en-US" sz="1600" dirty="0"/>
              <a:t>(x</a:t>
            </a:r>
            <a:r>
              <a:rPr lang="en-US" sz="1600" baseline="-25000" dirty="0"/>
              <a:t>1</a:t>
            </a:r>
            <a:r>
              <a:rPr lang="en-US" sz="1600" dirty="0"/>
              <a:t>x</a:t>
            </a:r>
            <a:r>
              <a:rPr lang="en-US" sz="1600" baseline="-25000" dirty="0"/>
              <a:t>4</a:t>
            </a:r>
            <a:r>
              <a:rPr lang="en-US" sz="1600" dirty="0"/>
              <a:t> + a)=1</a:t>
            </a:r>
            <a:r>
              <a:rPr lang="en-US" dirty="0"/>
              <a:t>) + d</a:t>
            </a:r>
            <a:r>
              <a:rPr lang="ja-JP" altLang="en-US" dirty="0">
                <a:latin typeface="Arial"/>
              </a:rPr>
              <a:t>’</a:t>
            </a:r>
            <a:r>
              <a:rPr lang="en-US" dirty="0"/>
              <a:t> </a:t>
            </a:r>
            <a:r>
              <a:rPr lang="en-US" i="1" dirty="0"/>
              <a:t>range</a:t>
            </a:r>
            <a:r>
              <a:rPr lang="en-US" dirty="0"/>
              <a:t>(x</a:t>
            </a:r>
            <a:r>
              <a:rPr lang="en-US" baseline="-25000" dirty="0"/>
              <a:t>1</a:t>
            </a:r>
            <a:r>
              <a:rPr lang="en-US" dirty="0"/>
              <a:t> + x</a:t>
            </a:r>
            <a:r>
              <a:rPr lang="en-US" baseline="-25000" dirty="0"/>
              <a:t>4</a:t>
            </a:r>
            <a:r>
              <a:rPr lang="en-US" dirty="0"/>
              <a:t> + a|</a:t>
            </a:r>
            <a:r>
              <a:rPr lang="en-US" sz="1600" dirty="0"/>
              <a:t>(x</a:t>
            </a:r>
            <a:r>
              <a:rPr lang="en-US" sz="1600" baseline="-25000" dirty="0"/>
              <a:t>1</a:t>
            </a:r>
            <a:r>
              <a:rPr lang="en-US" sz="1600" dirty="0"/>
              <a:t>x</a:t>
            </a:r>
            <a:r>
              <a:rPr lang="en-US" sz="1600" baseline="-25000" dirty="0"/>
              <a:t>4</a:t>
            </a:r>
            <a:r>
              <a:rPr lang="en-US" sz="1600" dirty="0"/>
              <a:t> + a)=0</a:t>
            </a:r>
            <a:r>
              <a:rPr lang="en-US" dirty="0"/>
              <a:t>)</a:t>
            </a:r>
          </a:p>
          <a:p>
            <a:pPr lvl="1">
              <a:buFont typeface="Monotype Sorts" charset="0"/>
              <a:buNone/>
            </a:pPr>
            <a:r>
              <a:rPr lang="en-US" dirty="0"/>
              <a:t>               = d </a:t>
            </a:r>
            <a:r>
              <a:rPr lang="en-US" i="1" dirty="0"/>
              <a:t>range</a:t>
            </a:r>
            <a:r>
              <a:rPr lang="en-US" dirty="0"/>
              <a:t>(1) + d</a:t>
            </a:r>
            <a:r>
              <a:rPr lang="ja-JP" altLang="en-US" dirty="0">
                <a:latin typeface="Arial"/>
              </a:rPr>
              <a:t>’</a:t>
            </a:r>
            <a:r>
              <a:rPr lang="en-US" dirty="0"/>
              <a:t> </a:t>
            </a:r>
            <a:r>
              <a:rPr lang="en-US" i="1" dirty="0"/>
              <a:t>range</a:t>
            </a:r>
            <a:r>
              <a:rPr lang="en-US" dirty="0"/>
              <a:t>(a</a:t>
            </a:r>
            <a:r>
              <a:rPr lang="ja-JP" altLang="en-US" dirty="0">
                <a:latin typeface="Arial"/>
              </a:rPr>
              <a:t>’</a:t>
            </a:r>
            <a:r>
              <a:rPr lang="en-US" dirty="0"/>
              <a:t>(x</a:t>
            </a:r>
            <a:r>
              <a:rPr lang="en-US" baseline="-25000" dirty="0"/>
              <a:t>1</a:t>
            </a:r>
            <a:r>
              <a:rPr lang="en-US" dirty="0"/>
              <a:t> </a:t>
            </a:r>
            <a:r>
              <a:rPr lang="en-US" dirty="0">
                <a:sym typeface="Symbol" charset="0"/>
              </a:rPr>
              <a:t></a:t>
            </a:r>
            <a:r>
              <a:rPr lang="en-US" dirty="0"/>
              <a:t> x</a:t>
            </a:r>
            <a:r>
              <a:rPr lang="en-US" baseline="-25000" dirty="0"/>
              <a:t>4</a:t>
            </a:r>
            <a:r>
              <a:rPr lang="en-US" dirty="0"/>
              <a:t>))</a:t>
            </a:r>
          </a:p>
          <a:p>
            <a:pPr lvl="1">
              <a:buFont typeface="Monotype Sorts" charset="0"/>
              <a:buNone/>
            </a:pPr>
            <a:r>
              <a:rPr lang="en-US" dirty="0"/>
              <a:t>               = de + d</a:t>
            </a:r>
            <a:r>
              <a:rPr lang="ja-JP" altLang="en-US" dirty="0">
                <a:latin typeface="Arial"/>
              </a:rPr>
              <a:t>’</a:t>
            </a:r>
            <a:r>
              <a:rPr lang="en-US" dirty="0"/>
              <a:t>(e + e</a:t>
            </a:r>
            <a:r>
              <a:rPr lang="ja-JP" altLang="en-US" dirty="0">
                <a:latin typeface="Arial"/>
              </a:rPr>
              <a:t>’</a:t>
            </a:r>
            <a:r>
              <a:rPr lang="en-US" dirty="0"/>
              <a:t>)</a:t>
            </a:r>
          </a:p>
          <a:p>
            <a:pPr lvl="1">
              <a:buFont typeface="Monotype Sorts" charset="0"/>
              <a:buNone/>
            </a:pPr>
            <a:r>
              <a:rPr lang="en-US" dirty="0"/>
              <a:t>               = e + d</a:t>
            </a:r>
            <a:r>
              <a:rPr lang="ja-JP" altLang="en-US" dirty="0">
                <a:latin typeface="Arial"/>
              </a:rPr>
              <a:t>’</a:t>
            </a:r>
            <a:endParaRPr lang="en-US" dirty="0"/>
          </a:p>
          <a:p>
            <a:r>
              <a:rPr lang="en-US" dirty="0" err="1"/>
              <a:t>CDC</a:t>
            </a:r>
            <a:r>
              <a:rPr lang="en-US" baseline="-25000" dirty="0" err="1"/>
              <a:t>out</a:t>
            </a:r>
            <a:r>
              <a:rPr lang="en-US" dirty="0"/>
              <a:t> = (e + d</a:t>
            </a:r>
            <a:r>
              <a:rPr lang="ja-JP" altLang="en-US" dirty="0">
                <a:latin typeface="Arial"/>
              </a:rPr>
              <a:t>’</a:t>
            </a:r>
            <a:r>
              <a:rPr lang="en-US" dirty="0"/>
              <a:t>)</a:t>
            </a:r>
            <a:r>
              <a:rPr lang="ja-JP" altLang="en-US" dirty="0">
                <a:latin typeface="Arial"/>
              </a:rPr>
              <a:t>’</a:t>
            </a:r>
            <a:r>
              <a:rPr lang="en-US" dirty="0"/>
              <a:t> = de</a:t>
            </a:r>
            <a:r>
              <a:rPr lang="ja-JP" altLang="en-US" dirty="0">
                <a:latin typeface="Arial"/>
              </a:rPr>
              <a:t>’</a:t>
            </a:r>
            <a:r>
              <a:rPr lang="en-US" dirty="0"/>
              <a:t> = z</a:t>
            </a:r>
            <a:r>
              <a:rPr lang="en-US" baseline="-25000" dirty="0"/>
              <a:t>1</a:t>
            </a:r>
            <a:r>
              <a:rPr lang="en-US" dirty="0"/>
              <a:t>z</a:t>
            </a:r>
            <a:r>
              <a:rPr lang="en-US" baseline="-25000" dirty="0"/>
              <a:t>2</a:t>
            </a:r>
            <a:r>
              <a:rPr lang="ja-JP" altLang="en-US" dirty="0">
                <a:latin typeface="Arial"/>
              </a:rPr>
              <a:t>’</a:t>
            </a:r>
            <a:endParaRPr lang="en-US" dirty="0"/>
          </a:p>
        </p:txBody>
      </p:sp>
      <p:sp>
        <p:nvSpPr>
          <p:cNvPr id="1454097" name="Oval 17"/>
          <p:cNvSpPr>
            <a:spLocks noChangeArrowheads="1"/>
          </p:cNvSpPr>
          <p:nvPr/>
        </p:nvSpPr>
        <p:spPr bwMode="auto">
          <a:xfrm>
            <a:off x="4772025" y="1257300"/>
            <a:ext cx="314325" cy="1042988"/>
          </a:xfrm>
          <a:prstGeom prst="ellipse">
            <a:avLst/>
          </a:prstGeom>
          <a:solidFill>
            <a:srgbClr val="0000FF">
              <a:alpha val="50000"/>
            </a:srgbClr>
          </a:solidFill>
          <a:ln w="25400">
            <a:solidFill>
              <a:srgbClr val="00008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7" name="Oval 67"/>
          <p:cNvSpPr>
            <a:spLocks noChangeArrowheads="1"/>
          </p:cNvSpPr>
          <p:nvPr/>
        </p:nvSpPr>
        <p:spPr bwMode="auto">
          <a:xfrm rot="-975804">
            <a:off x="3527425" y="1212850"/>
            <a:ext cx="1519238" cy="674688"/>
          </a:xfrm>
          <a:prstGeom prst="ellipse">
            <a:avLst/>
          </a:prstGeom>
          <a:solidFill>
            <a:srgbClr val="FFFF00">
              <a:alpha val="50000"/>
            </a:srgbClr>
          </a:solidFill>
          <a:ln w="25400">
            <a:solidFill>
              <a:schemeClr val="folHlink"/>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82" name="Rectangle 2"/>
          <p:cNvSpPr>
            <a:spLocks noGrp="1" noChangeArrowheads="1"/>
          </p:cNvSpPr>
          <p:nvPr>
            <p:ph type="title"/>
          </p:nvPr>
        </p:nvSpPr>
        <p:spPr/>
        <p:txBody>
          <a:bodyPr/>
          <a:lstStyle/>
          <a:p>
            <a:r>
              <a:rPr lang="en-US"/>
              <a:t>Example</a:t>
            </a:r>
          </a:p>
        </p:txBody>
      </p:sp>
      <p:sp>
        <p:nvSpPr>
          <p:cNvPr id="1454095" name="Oval 15"/>
          <p:cNvSpPr>
            <a:spLocks noChangeArrowheads="1"/>
          </p:cNvSpPr>
          <p:nvPr/>
        </p:nvSpPr>
        <p:spPr bwMode="auto">
          <a:xfrm>
            <a:off x="5386388" y="2400300"/>
            <a:ext cx="1042987" cy="314325"/>
          </a:xfrm>
          <a:prstGeom prst="ellipse">
            <a:avLst/>
          </a:prstGeom>
          <a:solidFill>
            <a:srgbClr val="00FF00">
              <a:alpha val="50000"/>
            </a:srgbClr>
          </a:solidFill>
          <a:ln w="25400">
            <a:solidFill>
              <a:srgbClr val="0033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96" name="Oval 16"/>
          <p:cNvSpPr>
            <a:spLocks noChangeArrowheads="1"/>
          </p:cNvSpPr>
          <p:nvPr/>
        </p:nvSpPr>
        <p:spPr bwMode="auto">
          <a:xfrm rot="-2213521">
            <a:off x="5338763" y="2198688"/>
            <a:ext cx="792162" cy="342900"/>
          </a:xfrm>
          <a:prstGeom prst="ellipse">
            <a:avLst/>
          </a:prstGeom>
          <a:solidFill>
            <a:srgbClr val="FF0000">
              <a:alpha val="50000"/>
            </a:srgbClr>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54098" name="Group 18"/>
          <p:cNvGrpSpPr>
            <a:grpSpLocks/>
          </p:cNvGrpSpPr>
          <p:nvPr/>
        </p:nvGrpSpPr>
        <p:grpSpPr bwMode="auto">
          <a:xfrm>
            <a:off x="760413" y="1835150"/>
            <a:ext cx="850900" cy="790575"/>
            <a:chOff x="1442" y="3514"/>
            <a:chExt cx="536" cy="498"/>
          </a:xfrm>
        </p:grpSpPr>
        <p:grpSp>
          <p:nvGrpSpPr>
            <p:cNvPr id="1454099" name="Group 19"/>
            <p:cNvGrpSpPr>
              <a:grpSpLocks/>
            </p:cNvGrpSpPr>
            <p:nvPr/>
          </p:nvGrpSpPr>
          <p:grpSpPr bwMode="auto">
            <a:xfrm>
              <a:off x="1612" y="3627"/>
              <a:ext cx="230" cy="231"/>
              <a:chOff x="1612" y="3627"/>
              <a:chExt cx="230" cy="231"/>
            </a:xfrm>
          </p:grpSpPr>
          <p:sp>
            <p:nvSpPr>
              <p:cNvPr id="1454100" name="Line 20"/>
              <p:cNvSpPr>
                <a:spLocks noChangeShapeType="1"/>
              </p:cNvSpPr>
              <p:nvPr/>
            </p:nvSpPr>
            <p:spPr bwMode="auto">
              <a:xfrm>
                <a:off x="1612" y="3857"/>
                <a:ext cx="23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01" name="Line 21"/>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02" name="Line 22"/>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4103" name="Text Box 23"/>
            <p:cNvSpPr txBox="1">
              <a:spLocks noChangeArrowheads="1"/>
            </p:cNvSpPr>
            <p:nvPr/>
          </p:nvSpPr>
          <p:spPr bwMode="auto">
            <a:xfrm>
              <a:off x="1730" y="3781"/>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x1</a:t>
              </a:r>
            </a:p>
          </p:txBody>
        </p:sp>
        <p:sp>
          <p:nvSpPr>
            <p:cNvPr id="1454104" name="Text Box 24"/>
            <p:cNvSpPr txBox="1">
              <a:spLocks noChangeArrowheads="1"/>
            </p:cNvSpPr>
            <p:nvPr/>
          </p:nvSpPr>
          <p:spPr bwMode="auto">
            <a:xfrm>
              <a:off x="1610" y="3535"/>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x4</a:t>
              </a:r>
            </a:p>
          </p:txBody>
        </p:sp>
        <p:sp>
          <p:nvSpPr>
            <p:cNvPr id="1454105" name="Text Box 25"/>
            <p:cNvSpPr txBox="1">
              <a:spLocks noChangeArrowheads="1"/>
            </p:cNvSpPr>
            <p:nvPr/>
          </p:nvSpPr>
          <p:spPr bwMode="auto">
            <a:xfrm>
              <a:off x="1442" y="3514"/>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grpSp>
      <p:grpSp>
        <p:nvGrpSpPr>
          <p:cNvPr id="1454114" name="Group 34"/>
          <p:cNvGrpSpPr>
            <a:grpSpLocks/>
          </p:cNvGrpSpPr>
          <p:nvPr/>
        </p:nvGrpSpPr>
        <p:grpSpPr bwMode="auto">
          <a:xfrm>
            <a:off x="1781175" y="1323975"/>
            <a:ext cx="1371600" cy="1281113"/>
            <a:chOff x="1122" y="1122"/>
            <a:chExt cx="864" cy="807"/>
          </a:xfrm>
        </p:grpSpPr>
        <p:grpSp>
          <p:nvGrpSpPr>
            <p:cNvPr id="1454087" name="Group 7"/>
            <p:cNvGrpSpPr>
              <a:grpSpLocks/>
            </p:cNvGrpSpPr>
            <p:nvPr/>
          </p:nvGrpSpPr>
          <p:grpSpPr bwMode="auto">
            <a:xfrm>
              <a:off x="1151" y="1151"/>
              <a:ext cx="807" cy="751"/>
              <a:chOff x="2015" y="2934"/>
              <a:chExt cx="807" cy="751"/>
            </a:xfrm>
          </p:grpSpPr>
          <p:sp>
            <p:nvSpPr>
              <p:cNvPr id="1454088" name="Rectangle 8"/>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89" name="Rectangle 9"/>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90" name="Line 10"/>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91" name="Line 11"/>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92" name="Line 12"/>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093" name="Line 13"/>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4106" name="Oval 26"/>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07" name="Oval 27"/>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08" name="Oval 28"/>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09" name="Oval 29"/>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0" name="Oval 30"/>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1" name="Oval 31"/>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2" name="Oval 32"/>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3" name="Oval 33"/>
            <p:cNvSpPr>
              <a:spLocks noChangeArrowheads="1"/>
            </p:cNvSpPr>
            <p:nvPr/>
          </p:nvSpPr>
          <p:spPr bwMode="auto">
            <a:xfrm>
              <a:off x="1122" y="1871"/>
              <a:ext cx="58" cy="58"/>
            </a:xfrm>
            <a:prstGeom prst="ellipse">
              <a:avLst/>
            </a:prstGeom>
            <a:solidFill>
              <a:schemeClr val="bg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fr-FR">
                <a:solidFill>
                  <a:srgbClr val="FFFFFF"/>
                </a:solidFill>
              </a:endParaRPr>
            </a:p>
          </p:txBody>
        </p:sp>
      </p:grpSp>
      <p:grpSp>
        <p:nvGrpSpPr>
          <p:cNvPr id="1454115" name="Group 35"/>
          <p:cNvGrpSpPr>
            <a:grpSpLocks/>
          </p:cNvGrpSpPr>
          <p:nvPr/>
        </p:nvGrpSpPr>
        <p:grpSpPr bwMode="auto">
          <a:xfrm>
            <a:off x="5438775" y="1323975"/>
            <a:ext cx="1371600" cy="1281113"/>
            <a:chOff x="1122" y="1122"/>
            <a:chExt cx="864" cy="807"/>
          </a:xfrm>
        </p:grpSpPr>
        <p:grpSp>
          <p:nvGrpSpPr>
            <p:cNvPr id="1454116" name="Group 36"/>
            <p:cNvGrpSpPr>
              <a:grpSpLocks/>
            </p:cNvGrpSpPr>
            <p:nvPr/>
          </p:nvGrpSpPr>
          <p:grpSpPr bwMode="auto">
            <a:xfrm>
              <a:off x="1151" y="1151"/>
              <a:ext cx="807" cy="751"/>
              <a:chOff x="2015" y="2934"/>
              <a:chExt cx="807" cy="751"/>
            </a:xfrm>
          </p:grpSpPr>
          <p:sp>
            <p:nvSpPr>
              <p:cNvPr id="1454117" name="Rectangle 37"/>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8" name="Rectangle 38"/>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19" name="Line 39"/>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0" name="Line 40"/>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1" name="Line 41"/>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2" name="Line 42"/>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4123" name="Oval 43"/>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4" name="Oval 44"/>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5" name="Oval 45"/>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6" name="Oval 46"/>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7" name="Oval 47"/>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8" name="Oval 48"/>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29" name="Oval 49"/>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0" name="Oval 50"/>
            <p:cNvSpPr>
              <a:spLocks noChangeArrowheads="1"/>
            </p:cNvSpPr>
            <p:nvPr/>
          </p:nvSpPr>
          <p:spPr bwMode="auto">
            <a:xfrm>
              <a:off x="1122" y="1871"/>
              <a:ext cx="58" cy="58"/>
            </a:xfrm>
            <a:prstGeom prst="ellipse">
              <a:avLst/>
            </a:prstGeom>
            <a:solidFill>
              <a:srgbClr val="FFFFFF"/>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54131" name="Group 51"/>
          <p:cNvGrpSpPr>
            <a:grpSpLocks/>
          </p:cNvGrpSpPr>
          <p:nvPr/>
        </p:nvGrpSpPr>
        <p:grpSpPr bwMode="auto">
          <a:xfrm>
            <a:off x="3609975" y="1323975"/>
            <a:ext cx="1371600" cy="1281113"/>
            <a:chOff x="1122" y="1122"/>
            <a:chExt cx="864" cy="807"/>
          </a:xfrm>
        </p:grpSpPr>
        <p:grpSp>
          <p:nvGrpSpPr>
            <p:cNvPr id="1454132" name="Group 52"/>
            <p:cNvGrpSpPr>
              <a:grpSpLocks/>
            </p:cNvGrpSpPr>
            <p:nvPr/>
          </p:nvGrpSpPr>
          <p:grpSpPr bwMode="auto">
            <a:xfrm>
              <a:off x="1151" y="1151"/>
              <a:ext cx="807" cy="751"/>
              <a:chOff x="2015" y="2934"/>
              <a:chExt cx="807" cy="751"/>
            </a:xfrm>
          </p:grpSpPr>
          <p:sp>
            <p:nvSpPr>
              <p:cNvPr id="1454133" name="Rectangle 53"/>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4" name="Rectangle 54"/>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5" name="Line 55"/>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6" name="Line 56"/>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7" name="Line 57"/>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38" name="Line 58"/>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4139" name="Oval 59"/>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0" name="Oval 60"/>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1" name="Oval 61"/>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2" name="Oval 62"/>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3" name="Oval 63"/>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4" name="Oval 64"/>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5" name="Oval 65"/>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4146" name="Oval 66"/>
            <p:cNvSpPr>
              <a:spLocks noChangeArrowheads="1"/>
            </p:cNvSpPr>
            <p:nvPr/>
          </p:nvSpPr>
          <p:spPr bwMode="auto">
            <a:xfrm>
              <a:off x="1122" y="1871"/>
              <a:ext cx="58" cy="58"/>
            </a:xfrm>
            <a:prstGeom prst="ellipse">
              <a:avLst/>
            </a:prstGeom>
            <a:solidFill>
              <a:srgbClr val="FFFFFF"/>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4149" name="Text Box 69"/>
          <p:cNvSpPr txBox="1">
            <a:spLocks noChangeArrowheads="1"/>
          </p:cNvSpPr>
          <p:nvPr/>
        </p:nvSpPr>
        <p:spPr bwMode="auto">
          <a:xfrm>
            <a:off x="2252663" y="2573338"/>
            <a:ext cx="3587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i="0"/>
              <a:t>f</a:t>
            </a:r>
            <a:r>
              <a:rPr lang="en-US" i="0" baseline="-25000"/>
              <a:t>2</a:t>
            </a:r>
          </a:p>
        </p:txBody>
      </p:sp>
      <p:sp>
        <p:nvSpPr>
          <p:cNvPr id="1454151" name="Rectangle 71"/>
          <p:cNvSpPr>
            <a:spLocks noChangeArrowheads="1"/>
          </p:cNvSpPr>
          <p:nvPr/>
        </p:nvSpPr>
        <p:spPr bwMode="auto">
          <a:xfrm>
            <a:off x="3884613" y="2565400"/>
            <a:ext cx="3587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i="0"/>
              <a:t>f</a:t>
            </a:r>
            <a:r>
              <a:rPr lang="en-US" i="0" baseline="-25000"/>
              <a:t>1</a:t>
            </a:r>
          </a:p>
        </p:txBody>
      </p:sp>
      <p:sp>
        <p:nvSpPr>
          <p:cNvPr id="1454152" name="Text Box 72"/>
          <p:cNvSpPr txBox="1">
            <a:spLocks noChangeArrowheads="1"/>
          </p:cNvSpPr>
          <p:nvPr/>
        </p:nvSpPr>
        <p:spPr bwMode="auto">
          <a:xfrm>
            <a:off x="5441950" y="2611438"/>
            <a:ext cx="8763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i="0"/>
              <a:t>f</a:t>
            </a:r>
            <a:r>
              <a:rPr lang="ja-JP" altLang="en-US" i="0">
                <a:latin typeface="Arial"/>
              </a:rPr>
              <a:t>’</a:t>
            </a:r>
            <a:r>
              <a:rPr lang="en-US" i="0" baseline="-25000"/>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4148">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4148">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54148">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54148">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5414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Footer Placeholder 3"/>
          <p:cNvSpPr>
            <a:spLocks noGrp="1"/>
          </p:cNvSpPr>
          <p:nvPr>
            <p:ph type="ftr" sz="quarter" idx="10"/>
          </p:nvPr>
        </p:nvSpPr>
        <p:spPr/>
        <p:txBody>
          <a:bodyPr/>
          <a:lstStyle/>
          <a:p>
            <a:r>
              <a:rPr lang="en-US"/>
              <a:t>(c) Giovanni De Micheli</a:t>
            </a:r>
          </a:p>
        </p:txBody>
      </p:sp>
      <p:sp>
        <p:nvSpPr>
          <p:cNvPr id="102" name="Slide Number Placeholder 4"/>
          <p:cNvSpPr>
            <a:spLocks noGrp="1"/>
          </p:cNvSpPr>
          <p:nvPr>
            <p:ph type="sldNum" sz="quarter" idx="11"/>
          </p:nvPr>
        </p:nvSpPr>
        <p:spPr/>
        <p:txBody>
          <a:bodyPr/>
          <a:lstStyle/>
          <a:p>
            <a:fld id="{6EBA1E14-14F4-BF42-97CD-C36B3547D104}" type="slidenum">
              <a:rPr lang="en-US"/>
              <a:pPr/>
              <a:t>19</a:t>
            </a:fld>
            <a:endParaRPr lang="en-US"/>
          </a:p>
        </p:txBody>
      </p:sp>
      <p:sp>
        <p:nvSpPr>
          <p:cNvPr id="1553410" name="Rectangle 2"/>
          <p:cNvSpPr>
            <a:spLocks noGrp="1" noChangeArrowheads="1"/>
          </p:cNvSpPr>
          <p:nvPr>
            <p:ph type="title"/>
          </p:nvPr>
        </p:nvSpPr>
        <p:spPr/>
        <p:txBody>
          <a:bodyPr/>
          <a:lstStyle/>
          <a:p>
            <a:r>
              <a:rPr lang="en-US"/>
              <a:t>Example</a:t>
            </a:r>
          </a:p>
        </p:txBody>
      </p:sp>
      <p:grpSp>
        <p:nvGrpSpPr>
          <p:cNvPr id="1553411" name="Group 3"/>
          <p:cNvGrpSpPr>
            <a:grpSpLocks noChangeAspect="1"/>
          </p:cNvGrpSpPr>
          <p:nvPr/>
        </p:nvGrpSpPr>
        <p:grpSpPr bwMode="auto">
          <a:xfrm>
            <a:off x="3563938" y="1187450"/>
            <a:ext cx="2193925" cy="3906838"/>
            <a:chOff x="633" y="748"/>
            <a:chExt cx="1727" cy="3077"/>
          </a:xfrm>
        </p:grpSpPr>
        <p:grpSp>
          <p:nvGrpSpPr>
            <p:cNvPr id="1553412" name="Group 4"/>
            <p:cNvGrpSpPr>
              <a:grpSpLocks noChangeAspect="1"/>
            </p:cNvGrpSpPr>
            <p:nvPr/>
          </p:nvGrpSpPr>
          <p:grpSpPr bwMode="auto">
            <a:xfrm>
              <a:off x="633" y="1035"/>
              <a:ext cx="1727" cy="2477"/>
              <a:chOff x="633" y="1035"/>
              <a:chExt cx="1727" cy="2477"/>
            </a:xfrm>
          </p:grpSpPr>
          <p:grpSp>
            <p:nvGrpSpPr>
              <p:cNvPr id="1553413" name="Group 5"/>
              <p:cNvGrpSpPr>
                <a:grpSpLocks noChangeAspect="1"/>
              </p:cNvGrpSpPr>
              <p:nvPr/>
            </p:nvGrpSpPr>
            <p:grpSpPr bwMode="auto">
              <a:xfrm rot="-5400000">
                <a:off x="863" y="1266"/>
                <a:ext cx="345" cy="346"/>
                <a:chOff x="1151" y="1727"/>
                <a:chExt cx="345" cy="346"/>
              </a:xfrm>
            </p:grpSpPr>
            <p:sp>
              <p:nvSpPr>
                <p:cNvPr id="1553414" name="Arc 6"/>
                <p:cNvSpPr>
                  <a:spLocks noChangeAspect="1"/>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15" name="Arc 7"/>
                <p:cNvSpPr>
                  <a:spLocks noChangeAspect="1"/>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16" name="Line 8"/>
                <p:cNvSpPr>
                  <a:spLocks noChangeAspect="1"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17" name="Group 9"/>
              <p:cNvGrpSpPr>
                <a:grpSpLocks noChangeAspect="1"/>
              </p:cNvGrpSpPr>
              <p:nvPr/>
            </p:nvGrpSpPr>
            <p:grpSpPr bwMode="auto">
              <a:xfrm rot="-5400000">
                <a:off x="1727" y="1266"/>
                <a:ext cx="374" cy="346"/>
                <a:chOff x="1727" y="1727"/>
                <a:chExt cx="374" cy="346"/>
              </a:xfrm>
            </p:grpSpPr>
            <p:sp>
              <p:nvSpPr>
                <p:cNvPr id="1553418" name="Arc 10"/>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19" name="Arc 11"/>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20" name="Arc 12"/>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21" name="Arc 13"/>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22" name="Group 14"/>
              <p:cNvGrpSpPr>
                <a:grpSpLocks noChangeAspect="1"/>
              </p:cNvGrpSpPr>
              <p:nvPr/>
            </p:nvGrpSpPr>
            <p:grpSpPr bwMode="auto">
              <a:xfrm rot="-5400000">
                <a:off x="1266" y="2879"/>
                <a:ext cx="432" cy="346"/>
                <a:chOff x="2245" y="2303"/>
                <a:chExt cx="432" cy="346"/>
              </a:xfrm>
            </p:grpSpPr>
            <p:grpSp>
              <p:nvGrpSpPr>
                <p:cNvPr id="1553423" name="Group 15"/>
                <p:cNvGrpSpPr>
                  <a:grpSpLocks noChangeAspect="1"/>
                </p:cNvGrpSpPr>
                <p:nvPr/>
              </p:nvGrpSpPr>
              <p:grpSpPr bwMode="auto">
                <a:xfrm>
                  <a:off x="2303" y="2303"/>
                  <a:ext cx="374" cy="346"/>
                  <a:chOff x="2588" y="2417"/>
                  <a:chExt cx="374" cy="346"/>
                </a:xfrm>
              </p:grpSpPr>
              <p:sp>
                <p:nvSpPr>
                  <p:cNvPr id="1553424" name="Arc 16"/>
                  <p:cNvSpPr>
                    <a:spLocks noChangeAspect="1"/>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25" name="Arc 17"/>
                  <p:cNvSpPr>
                    <a:spLocks noChangeAspect="1"/>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26" name="Arc 18"/>
                  <p:cNvSpPr>
                    <a:spLocks noChangeAspect="1"/>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27" name="Arc 19"/>
                  <p:cNvSpPr>
                    <a:spLocks noChangeAspect="1"/>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28" name="Group 20"/>
                <p:cNvGrpSpPr>
                  <a:grpSpLocks noChangeAspect="1"/>
                </p:cNvGrpSpPr>
                <p:nvPr/>
              </p:nvGrpSpPr>
              <p:grpSpPr bwMode="auto">
                <a:xfrm>
                  <a:off x="2245" y="2303"/>
                  <a:ext cx="86" cy="346"/>
                  <a:chOff x="2684" y="2513"/>
                  <a:chExt cx="86" cy="346"/>
                </a:xfrm>
              </p:grpSpPr>
              <p:sp>
                <p:nvSpPr>
                  <p:cNvPr id="1553429" name="Arc 21"/>
                  <p:cNvSpPr>
                    <a:spLocks noChangeAspect="1"/>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0" name="Arc 22"/>
                  <p:cNvSpPr>
                    <a:spLocks noChangeAspect="1"/>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553431" name="Group 23"/>
              <p:cNvGrpSpPr>
                <a:grpSpLocks noChangeAspect="1"/>
              </p:cNvGrpSpPr>
              <p:nvPr/>
            </p:nvGrpSpPr>
            <p:grpSpPr bwMode="auto">
              <a:xfrm rot="-5400000">
                <a:off x="863" y="2072"/>
                <a:ext cx="374" cy="346"/>
                <a:chOff x="1727" y="1727"/>
                <a:chExt cx="374" cy="346"/>
              </a:xfrm>
            </p:grpSpPr>
            <p:sp>
              <p:nvSpPr>
                <p:cNvPr id="1553432" name="Arc 24"/>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3" name="Arc 25"/>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4" name="Arc 26"/>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5" name="Arc 27"/>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36" name="Group 28"/>
              <p:cNvGrpSpPr>
                <a:grpSpLocks noChangeAspect="1"/>
              </p:cNvGrpSpPr>
              <p:nvPr/>
            </p:nvGrpSpPr>
            <p:grpSpPr bwMode="auto">
              <a:xfrm rot="-5400000">
                <a:off x="1727" y="2072"/>
                <a:ext cx="374" cy="346"/>
                <a:chOff x="1727" y="1727"/>
                <a:chExt cx="374" cy="346"/>
              </a:xfrm>
            </p:grpSpPr>
            <p:sp>
              <p:nvSpPr>
                <p:cNvPr id="1553437" name="Arc 29"/>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8" name="Arc 30"/>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39" name="Arc 31"/>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0" name="Arc 32"/>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3441" name="Line 33"/>
              <p:cNvSpPr>
                <a:spLocks noChangeAspect="1"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2" name="Rectangle 34"/>
              <p:cNvSpPr>
                <a:spLocks noChangeAspect="1"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3" name="Line 35"/>
              <p:cNvSpPr>
                <a:spLocks noChangeAspect="1"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4" name="Line 36"/>
              <p:cNvSpPr>
                <a:spLocks noChangeAspect="1"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5" name="Line 37"/>
              <p:cNvSpPr>
                <a:spLocks noChangeAspect="1"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6" name="Line 38"/>
              <p:cNvSpPr>
                <a:spLocks noChangeAspect="1"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7" name="Line 39"/>
              <p:cNvSpPr>
                <a:spLocks noChangeAspect="1"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8" name="Line 40"/>
              <p:cNvSpPr>
                <a:spLocks noChangeAspect="1"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49" name="Line 41"/>
              <p:cNvSpPr>
                <a:spLocks noChangeAspect="1"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0" name="Line 42"/>
              <p:cNvSpPr>
                <a:spLocks noChangeAspect="1"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1" name="Line 43"/>
              <p:cNvSpPr>
                <a:spLocks noChangeAspect="1"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2" name="Line 44"/>
              <p:cNvSpPr>
                <a:spLocks noChangeAspect="1"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3" name="Line 45"/>
              <p:cNvSpPr>
                <a:spLocks noChangeAspect="1"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4" name="Line 46"/>
              <p:cNvSpPr>
                <a:spLocks noChangeAspect="1"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5" name="Line 47"/>
              <p:cNvSpPr>
                <a:spLocks noChangeAspect="1"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6" name="Line 48"/>
              <p:cNvSpPr>
                <a:spLocks noChangeAspect="1"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7" name="Line 49"/>
              <p:cNvSpPr>
                <a:spLocks noChangeAspect="1"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8" name="Line 50"/>
              <p:cNvSpPr>
                <a:spLocks noChangeAspect="1"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59" name="Line 51"/>
              <p:cNvSpPr>
                <a:spLocks noChangeAspect="1"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60" name="Line 52"/>
              <p:cNvSpPr>
                <a:spLocks noChangeAspect="1"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61" name="Line 53"/>
              <p:cNvSpPr>
                <a:spLocks noChangeAspect="1"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3462" name="Text Box 54"/>
            <p:cNvSpPr txBox="1">
              <a:spLocks noChangeAspect="1" noChangeArrowheads="1"/>
            </p:cNvSpPr>
            <p:nvPr/>
          </p:nvSpPr>
          <p:spPr bwMode="auto">
            <a:xfrm>
              <a:off x="1349" y="2335"/>
              <a:ext cx="236"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a</a:t>
              </a:r>
            </a:p>
          </p:txBody>
        </p:sp>
        <p:sp>
          <p:nvSpPr>
            <p:cNvPr id="1553463" name="Text Box 55"/>
            <p:cNvSpPr txBox="1">
              <a:spLocks noChangeAspect="1" noChangeArrowheads="1"/>
            </p:cNvSpPr>
            <p:nvPr/>
          </p:nvSpPr>
          <p:spPr bwMode="auto">
            <a:xfrm>
              <a:off x="765" y="1837"/>
              <a:ext cx="245"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553464" name="Text Box 56"/>
            <p:cNvSpPr txBox="1">
              <a:spLocks noChangeAspect="1" noChangeArrowheads="1"/>
            </p:cNvSpPr>
            <p:nvPr/>
          </p:nvSpPr>
          <p:spPr bwMode="auto">
            <a:xfrm>
              <a:off x="1895" y="1837"/>
              <a:ext cx="236"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553465" name="Text Box 57"/>
            <p:cNvSpPr txBox="1">
              <a:spLocks noChangeAspect="1" noChangeArrowheads="1"/>
            </p:cNvSpPr>
            <p:nvPr/>
          </p:nvSpPr>
          <p:spPr bwMode="auto">
            <a:xfrm>
              <a:off x="810" y="1046"/>
              <a:ext cx="245"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553466" name="Text Box 58"/>
            <p:cNvSpPr txBox="1">
              <a:spLocks noChangeAspect="1" noChangeArrowheads="1"/>
            </p:cNvSpPr>
            <p:nvPr/>
          </p:nvSpPr>
          <p:spPr bwMode="auto">
            <a:xfrm>
              <a:off x="1660" y="1027"/>
              <a:ext cx="236" cy="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553467" name="Text Box 59"/>
            <p:cNvSpPr txBox="1">
              <a:spLocks noChangeAspect="1" noChangeArrowheads="1"/>
            </p:cNvSpPr>
            <p:nvPr/>
          </p:nvSpPr>
          <p:spPr bwMode="auto">
            <a:xfrm>
              <a:off x="773"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t>
              </a:r>
            </a:p>
          </p:txBody>
        </p:sp>
        <p:sp>
          <p:nvSpPr>
            <p:cNvPr id="1553468" name="Text Box 60"/>
            <p:cNvSpPr txBox="1">
              <a:spLocks noChangeAspect="1" noChangeArrowheads="1"/>
            </p:cNvSpPr>
            <p:nvPr/>
          </p:nvSpPr>
          <p:spPr bwMode="auto">
            <a:xfrm>
              <a:off x="1868"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x4</a:t>
              </a:r>
            </a:p>
          </p:txBody>
        </p:sp>
        <p:sp>
          <p:nvSpPr>
            <p:cNvPr id="1553469" name="Text Box 61"/>
            <p:cNvSpPr txBox="1">
              <a:spLocks noChangeAspect="1" noChangeArrowheads="1"/>
            </p:cNvSpPr>
            <p:nvPr/>
          </p:nvSpPr>
          <p:spPr bwMode="auto">
            <a:xfrm>
              <a:off x="1464"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x3</a:t>
              </a:r>
            </a:p>
          </p:txBody>
        </p:sp>
        <p:sp>
          <p:nvSpPr>
            <p:cNvPr id="1553470" name="Text Box 62"/>
            <p:cNvSpPr txBox="1">
              <a:spLocks noChangeAspect="1" noChangeArrowheads="1"/>
            </p:cNvSpPr>
            <p:nvPr/>
          </p:nvSpPr>
          <p:spPr bwMode="auto">
            <a:xfrm>
              <a:off x="1177" y="3512"/>
              <a:ext cx="327"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x2</a:t>
              </a:r>
            </a:p>
          </p:txBody>
        </p:sp>
        <p:sp>
          <p:nvSpPr>
            <p:cNvPr id="1553471" name="Text Box 63"/>
            <p:cNvSpPr txBox="1">
              <a:spLocks noChangeAspect="1" noChangeArrowheads="1"/>
            </p:cNvSpPr>
            <p:nvPr/>
          </p:nvSpPr>
          <p:spPr bwMode="auto">
            <a:xfrm>
              <a:off x="889" y="748"/>
              <a:ext cx="319"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z1</a:t>
              </a:r>
            </a:p>
          </p:txBody>
        </p:sp>
        <p:sp>
          <p:nvSpPr>
            <p:cNvPr id="1553472" name="Text Box 64"/>
            <p:cNvSpPr txBox="1">
              <a:spLocks noChangeAspect="1" noChangeArrowheads="1"/>
            </p:cNvSpPr>
            <p:nvPr/>
          </p:nvSpPr>
          <p:spPr bwMode="auto">
            <a:xfrm>
              <a:off x="1754" y="748"/>
              <a:ext cx="319" cy="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z2</a:t>
              </a:r>
            </a:p>
          </p:txBody>
        </p:sp>
      </p:grpSp>
      <p:grpSp>
        <p:nvGrpSpPr>
          <p:cNvPr id="1553473" name="Group 65"/>
          <p:cNvGrpSpPr>
            <a:grpSpLocks/>
          </p:cNvGrpSpPr>
          <p:nvPr/>
        </p:nvGrpSpPr>
        <p:grpSpPr bwMode="auto">
          <a:xfrm>
            <a:off x="690563" y="5210175"/>
            <a:ext cx="6545262" cy="990600"/>
            <a:chOff x="435" y="3282"/>
            <a:chExt cx="4123" cy="624"/>
          </a:xfrm>
        </p:grpSpPr>
        <p:sp>
          <p:nvSpPr>
            <p:cNvPr id="1553474" name="Text Box 66"/>
            <p:cNvSpPr txBox="1">
              <a:spLocks noChangeArrowheads="1"/>
            </p:cNvSpPr>
            <p:nvPr/>
          </p:nvSpPr>
          <p:spPr bwMode="auto">
            <a:xfrm>
              <a:off x="435" y="3426"/>
              <a:ext cx="386"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f  =</a:t>
              </a:r>
            </a:p>
          </p:txBody>
        </p:sp>
        <p:grpSp>
          <p:nvGrpSpPr>
            <p:cNvPr id="1553475" name="Group 67"/>
            <p:cNvGrpSpPr>
              <a:grpSpLocks/>
            </p:cNvGrpSpPr>
            <p:nvPr/>
          </p:nvGrpSpPr>
          <p:grpSpPr bwMode="auto">
            <a:xfrm>
              <a:off x="921" y="3310"/>
              <a:ext cx="355" cy="596"/>
              <a:chOff x="1404" y="3391"/>
              <a:chExt cx="355" cy="596"/>
            </a:xfrm>
          </p:grpSpPr>
          <p:grpSp>
            <p:nvGrpSpPr>
              <p:cNvPr id="1553476" name="Group 68"/>
              <p:cNvGrpSpPr>
                <a:grpSpLocks/>
              </p:cNvGrpSpPr>
              <p:nvPr/>
            </p:nvGrpSpPr>
            <p:grpSpPr bwMode="auto">
              <a:xfrm>
                <a:off x="1404" y="3455"/>
                <a:ext cx="355" cy="461"/>
                <a:chOff x="4030" y="2879"/>
                <a:chExt cx="355" cy="461"/>
              </a:xfrm>
            </p:grpSpPr>
            <p:grpSp>
              <p:nvGrpSpPr>
                <p:cNvPr id="1553477" name="Group 69"/>
                <p:cNvGrpSpPr>
                  <a:grpSpLocks/>
                </p:cNvGrpSpPr>
                <p:nvPr/>
              </p:nvGrpSpPr>
              <p:grpSpPr bwMode="auto">
                <a:xfrm>
                  <a:off x="4030" y="2879"/>
                  <a:ext cx="67" cy="461"/>
                  <a:chOff x="4030" y="2879"/>
                  <a:chExt cx="67" cy="461"/>
                </a:xfrm>
              </p:grpSpPr>
              <p:sp>
                <p:nvSpPr>
                  <p:cNvPr id="1553478" name="Line 70"/>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79" name="Line 71"/>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80" name="Line 72"/>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81" name="Group 73"/>
                <p:cNvGrpSpPr>
                  <a:grpSpLocks/>
                </p:cNvGrpSpPr>
                <p:nvPr/>
              </p:nvGrpSpPr>
              <p:grpSpPr bwMode="auto">
                <a:xfrm flipH="1">
                  <a:off x="4318" y="2879"/>
                  <a:ext cx="67" cy="461"/>
                  <a:chOff x="4030" y="2879"/>
                  <a:chExt cx="67" cy="461"/>
                </a:xfrm>
              </p:grpSpPr>
              <p:sp>
                <p:nvSpPr>
                  <p:cNvPr id="1553482" name="Line 74"/>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83" name="Line 75"/>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84" name="Line 76"/>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sp>
            <p:nvSpPr>
              <p:cNvPr id="1553485" name="Text Box 77"/>
              <p:cNvSpPr txBox="1">
                <a:spLocks noChangeArrowheads="1"/>
              </p:cNvSpPr>
              <p:nvPr/>
            </p:nvSpPr>
            <p:spPr bwMode="auto">
              <a:xfrm>
                <a:off x="1455" y="3391"/>
                <a:ext cx="246"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f</a:t>
                </a:r>
                <a:r>
                  <a:rPr lang="en-US" sz="2800" baseline="30000"/>
                  <a:t>1</a:t>
                </a:r>
              </a:p>
              <a:p>
                <a:r>
                  <a:rPr lang="en-US" sz="2800"/>
                  <a:t>f</a:t>
                </a:r>
                <a:r>
                  <a:rPr lang="en-US" sz="2800" baseline="30000"/>
                  <a:t>2</a:t>
                </a:r>
              </a:p>
            </p:txBody>
          </p:sp>
        </p:grpSp>
        <p:grpSp>
          <p:nvGrpSpPr>
            <p:cNvPr id="1553486" name="Group 78"/>
            <p:cNvGrpSpPr>
              <a:grpSpLocks/>
            </p:cNvGrpSpPr>
            <p:nvPr/>
          </p:nvGrpSpPr>
          <p:grpSpPr bwMode="auto">
            <a:xfrm>
              <a:off x="1612" y="3282"/>
              <a:ext cx="1533" cy="596"/>
              <a:chOff x="1620" y="3391"/>
              <a:chExt cx="1533" cy="596"/>
            </a:xfrm>
          </p:grpSpPr>
          <p:grpSp>
            <p:nvGrpSpPr>
              <p:cNvPr id="1553487" name="Group 79"/>
              <p:cNvGrpSpPr>
                <a:grpSpLocks/>
              </p:cNvGrpSpPr>
              <p:nvPr/>
            </p:nvGrpSpPr>
            <p:grpSpPr bwMode="auto">
              <a:xfrm>
                <a:off x="1635" y="3483"/>
                <a:ext cx="67" cy="461"/>
                <a:chOff x="4030" y="2879"/>
                <a:chExt cx="67" cy="461"/>
              </a:xfrm>
            </p:grpSpPr>
            <p:sp>
              <p:nvSpPr>
                <p:cNvPr id="1553488" name="Line 80"/>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89" name="Line 81"/>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90" name="Line 82"/>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491" name="Group 83"/>
              <p:cNvGrpSpPr>
                <a:grpSpLocks/>
              </p:cNvGrpSpPr>
              <p:nvPr/>
            </p:nvGrpSpPr>
            <p:grpSpPr bwMode="auto">
              <a:xfrm flipH="1">
                <a:off x="3074" y="3483"/>
                <a:ext cx="67" cy="461"/>
                <a:chOff x="4030" y="2879"/>
                <a:chExt cx="67" cy="461"/>
              </a:xfrm>
            </p:grpSpPr>
            <p:sp>
              <p:nvSpPr>
                <p:cNvPr id="1553492" name="Line 84"/>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93" name="Line 85"/>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94" name="Line 86"/>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3495" name="Text Box 87"/>
              <p:cNvSpPr txBox="1">
                <a:spLocks noChangeArrowheads="1"/>
              </p:cNvSpPr>
              <p:nvPr/>
            </p:nvSpPr>
            <p:spPr bwMode="auto">
              <a:xfrm>
                <a:off x="1620" y="3391"/>
                <a:ext cx="1533"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i="0"/>
                  <a:t>(</a:t>
                </a:r>
                <a:r>
                  <a:rPr lang="en-US" sz="2800"/>
                  <a:t>x</a:t>
                </a:r>
                <a:r>
                  <a:rPr lang="en-US" sz="2800" baseline="-25000"/>
                  <a:t>1</a:t>
                </a:r>
                <a:r>
                  <a:rPr lang="en-US" sz="2800"/>
                  <a:t> + a</a:t>
                </a:r>
                <a:r>
                  <a:rPr lang="en-US" sz="2800" i="0"/>
                  <a:t>)(</a:t>
                </a:r>
                <a:r>
                  <a:rPr lang="en-US" sz="2800"/>
                  <a:t>x</a:t>
                </a:r>
                <a:r>
                  <a:rPr lang="en-US" sz="2800" baseline="-25000"/>
                  <a:t>4</a:t>
                </a:r>
                <a:r>
                  <a:rPr lang="en-US" sz="2800"/>
                  <a:t> + a</a:t>
                </a:r>
                <a:r>
                  <a:rPr lang="en-US" sz="2800" i="0"/>
                  <a:t>)</a:t>
                </a:r>
              </a:p>
              <a:p>
                <a:r>
                  <a:rPr lang="en-US" sz="2800" i="0"/>
                  <a:t>(</a:t>
                </a:r>
                <a:r>
                  <a:rPr lang="en-US" sz="2800"/>
                  <a:t>x</a:t>
                </a:r>
                <a:r>
                  <a:rPr lang="en-US" sz="2800" baseline="-25000"/>
                  <a:t>1</a:t>
                </a:r>
                <a:r>
                  <a:rPr lang="en-US" sz="2800"/>
                  <a:t> + a</a:t>
                </a:r>
                <a:r>
                  <a:rPr lang="en-US" sz="2800" i="0"/>
                  <a:t>) + (</a:t>
                </a:r>
                <a:r>
                  <a:rPr lang="en-US" sz="2800"/>
                  <a:t>x</a:t>
                </a:r>
                <a:r>
                  <a:rPr lang="en-US" sz="2800" baseline="-25000"/>
                  <a:t>4</a:t>
                </a:r>
                <a:r>
                  <a:rPr lang="en-US" sz="2800"/>
                  <a:t> + a</a:t>
                </a:r>
                <a:r>
                  <a:rPr lang="en-US" sz="2800" i="0"/>
                  <a:t>)</a:t>
                </a:r>
              </a:p>
            </p:txBody>
          </p:sp>
        </p:grpSp>
        <p:grpSp>
          <p:nvGrpSpPr>
            <p:cNvPr id="1553496" name="Group 88"/>
            <p:cNvGrpSpPr>
              <a:grpSpLocks/>
            </p:cNvGrpSpPr>
            <p:nvPr/>
          </p:nvGrpSpPr>
          <p:grpSpPr bwMode="auto">
            <a:xfrm>
              <a:off x="3512" y="3282"/>
              <a:ext cx="1046" cy="596"/>
              <a:chOff x="3616" y="3424"/>
              <a:chExt cx="1046" cy="596"/>
            </a:xfrm>
          </p:grpSpPr>
          <p:grpSp>
            <p:nvGrpSpPr>
              <p:cNvPr id="1553497" name="Group 89"/>
              <p:cNvGrpSpPr>
                <a:grpSpLocks/>
              </p:cNvGrpSpPr>
              <p:nvPr/>
            </p:nvGrpSpPr>
            <p:grpSpPr bwMode="auto">
              <a:xfrm>
                <a:off x="3616" y="3516"/>
                <a:ext cx="67" cy="461"/>
                <a:chOff x="4030" y="2879"/>
                <a:chExt cx="67" cy="461"/>
              </a:xfrm>
            </p:grpSpPr>
            <p:sp>
              <p:nvSpPr>
                <p:cNvPr id="1553498" name="Line 90"/>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499" name="Line 91"/>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500" name="Line 92"/>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3501" name="Group 93"/>
              <p:cNvGrpSpPr>
                <a:grpSpLocks/>
              </p:cNvGrpSpPr>
              <p:nvPr/>
            </p:nvGrpSpPr>
            <p:grpSpPr bwMode="auto">
              <a:xfrm flipH="1">
                <a:off x="4595" y="3516"/>
                <a:ext cx="67" cy="461"/>
                <a:chOff x="4030" y="2879"/>
                <a:chExt cx="67" cy="461"/>
              </a:xfrm>
            </p:grpSpPr>
            <p:sp>
              <p:nvSpPr>
                <p:cNvPr id="1553502" name="Line 94"/>
                <p:cNvSpPr>
                  <a:spLocks noChangeShapeType="1"/>
                </p:cNvSpPr>
                <p:nvPr/>
              </p:nvSpPr>
              <p:spPr bwMode="auto">
                <a:xfrm>
                  <a:off x="4030" y="2879"/>
                  <a:ext cx="0" cy="46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503" name="Line 95"/>
                <p:cNvSpPr>
                  <a:spLocks noChangeShapeType="1"/>
                </p:cNvSpPr>
                <p:nvPr/>
              </p:nvSpPr>
              <p:spPr bwMode="auto">
                <a:xfrm>
                  <a:off x="4030" y="287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3504" name="Line 96"/>
                <p:cNvSpPr>
                  <a:spLocks noChangeShapeType="1"/>
                </p:cNvSpPr>
                <p:nvPr/>
              </p:nvSpPr>
              <p:spPr bwMode="auto">
                <a:xfrm>
                  <a:off x="4030" y="3339"/>
                  <a:ext cx="6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3505" name="Text Box 97"/>
              <p:cNvSpPr txBox="1">
                <a:spLocks noChangeArrowheads="1"/>
              </p:cNvSpPr>
              <p:nvPr/>
            </p:nvSpPr>
            <p:spPr bwMode="auto">
              <a:xfrm>
                <a:off x="3646" y="3424"/>
                <a:ext cx="978" cy="5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x</a:t>
                </a:r>
                <a:r>
                  <a:rPr lang="en-US" sz="2800" baseline="-25000"/>
                  <a:t>1</a:t>
                </a:r>
                <a:r>
                  <a:rPr lang="en-US" sz="2800"/>
                  <a:t>x</a:t>
                </a:r>
                <a:r>
                  <a:rPr lang="en-US" sz="2800" baseline="-25000"/>
                  <a:t>4</a:t>
                </a:r>
                <a:r>
                  <a:rPr lang="en-US" sz="2800"/>
                  <a:t> + a</a:t>
                </a:r>
                <a:endParaRPr lang="en-US" sz="2800" i="0"/>
              </a:p>
              <a:p>
                <a:r>
                  <a:rPr lang="en-US" sz="2800"/>
                  <a:t>x</a:t>
                </a:r>
                <a:r>
                  <a:rPr lang="en-US" sz="2800" baseline="-25000"/>
                  <a:t>1</a:t>
                </a:r>
                <a:r>
                  <a:rPr lang="en-US" sz="2800"/>
                  <a:t> </a:t>
                </a:r>
                <a:r>
                  <a:rPr lang="en-US" sz="2800" i="0"/>
                  <a:t>+ </a:t>
                </a:r>
                <a:r>
                  <a:rPr lang="en-US" sz="2800"/>
                  <a:t>x</a:t>
                </a:r>
                <a:r>
                  <a:rPr lang="en-US" sz="2800" baseline="-25000"/>
                  <a:t>4</a:t>
                </a:r>
                <a:r>
                  <a:rPr lang="en-US" sz="2800"/>
                  <a:t> + a</a:t>
                </a:r>
                <a:endParaRPr lang="en-US" sz="2800" i="0"/>
              </a:p>
            </p:txBody>
          </p:sp>
        </p:grpSp>
        <p:sp>
          <p:nvSpPr>
            <p:cNvPr id="1553506" name="Text Box 98"/>
            <p:cNvSpPr txBox="1">
              <a:spLocks noChangeArrowheads="1"/>
            </p:cNvSpPr>
            <p:nvPr/>
          </p:nvSpPr>
          <p:spPr bwMode="auto">
            <a:xfrm>
              <a:off x="3195" y="3426"/>
              <a:ext cx="223"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a:t>
              </a:r>
            </a:p>
          </p:txBody>
        </p:sp>
        <p:sp>
          <p:nvSpPr>
            <p:cNvPr id="1553507" name="Text Box 99"/>
            <p:cNvSpPr txBox="1">
              <a:spLocks noChangeArrowheads="1"/>
            </p:cNvSpPr>
            <p:nvPr/>
          </p:nvSpPr>
          <p:spPr bwMode="auto">
            <a:xfrm>
              <a:off x="1324" y="3426"/>
              <a:ext cx="223" cy="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800"/>
                <a:t>=</a:t>
              </a:r>
            </a:p>
          </p:txBody>
        </p:sp>
      </p:grpSp>
      <p:sp>
        <p:nvSpPr>
          <p:cNvPr id="1553508" name="Text Box 100"/>
          <p:cNvSpPr txBox="1">
            <a:spLocks noChangeArrowheads="1"/>
          </p:cNvSpPr>
          <p:nvPr/>
        </p:nvSpPr>
        <p:spPr bwMode="auto">
          <a:xfrm>
            <a:off x="674688" y="1536700"/>
            <a:ext cx="183356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a:t>CDC</a:t>
            </a:r>
            <a:r>
              <a:rPr lang="en-US" baseline="-25000"/>
              <a:t>in</a:t>
            </a:r>
            <a:r>
              <a:rPr lang="en-US"/>
              <a:t> = x</a:t>
            </a:r>
            <a:r>
              <a:rPr lang="ja-JP" altLang="en-US">
                <a:latin typeface="Arial"/>
              </a:rPr>
              <a:t>’</a:t>
            </a:r>
            <a:r>
              <a:rPr lang="en-US" baseline="-25000"/>
              <a:t>1</a:t>
            </a:r>
            <a:r>
              <a:rPr lang="en-US"/>
              <a:t> x</a:t>
            </a:r>
            <a:r>
              <a:rPr lang="ja-JP" altLang="en-US">
                <a:latin typeface="Arial"/>
              </a:rPr>
              <a:t>’</a:t>
            </a:r>
            <a:r>
              <a:rPr lang="en-US" baseline="-25000"/>
              <a:t>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BB9354BD-A7BE-3B47-B12E-1FB52217AF09}" type="slidenum">
              <a:rPr lang="en-US"/>
              <a:pPr/>
              <a:t>2</a:t>
            </a:fld>
            <a:endParaRPr lang="en-US"/>
          </a:p>
        </p:txBody>
      </p:sp>
      <p:sp>
        <p:nvSpPr>
          <p:cNvPr id="1275906" name="Rectangle 2"/>
          <p:cNvSpPr>
            <a:spLocks noGrp="1" noChangeArrowheads="1"/>
          </p:cNvSpPr>
          <p:nvPr>
            <p:ph type="title"/>
          </p:nvPr>
        </p:nvSpPr>
        <p:spPr/>
        <p:txBody>
          <a:bodyPr/>
          <a:lstStyle/>
          <a:p>
            <a:r>
              <a:rPr lang="en-US"/>
              <a:t>Module 1</a:t>
            </a:r>
          </a:p>
        </p:txBody>
      </p:sp>
      <p:sp>
        <p:nvSpPr>
          <p:cNvPr id="1275907" name="Rectangle 3"/>
          <p:cNvSpPr>
            <a:spLocks noGrp="1" noChangeArrowheads="1"/>
          </p:cNvSpPr>
          <p:nvPr>
            <p:ph type="body" idx="1"/>
          </p:nvPr>
        </p:nvSpPr>
        <p:spPr/>
        <p:txBody>
          <a:bodyPr/>
          <a:lstStyle/>
          <a:p>
            <a:r>
              <a:rPr lang="en-US" dirty="0"/>
              <a:t>Objectives</a:t>
            </a:r>
          </a:p>
          <a:p>
            <a:pPr lvl="1"/>
            <a:r>
              <a:rPr lang="en-US" dirty="0"/>
              <a:t>What are Boolean methods</a:t>
            </a:r>
          </a:p>
          <a:p>
            <a:pPr lvl="1"/>
            <a:r>
              <a:rPr lang="en-US" dirty="0"/>
              <a:t>How to compute </a:t>
            </a:r>
            <a:r>
              <a:rPr lang="en-US" i="1" dirty="0"/>
              <a:t>don</a:t>
            </a:r>
            <a:r>
              <a:rPr lang="en-US" i="1" dirty="0">
                <a:latin typeface="Arial"/>
              </a:rPr>
              <a:t>’</a:t>
            </a:r>
            <a:r>
              <a:rPr lang="en-US" i="1" dirty="0"/>
              <a:t>t care</a:t>
            </a:r>
            <a:r>
              <a:rPr lang="en-US" dirty="0"/>
              <a:t> conditions</a:t>
            </a:r>
          </a:p>
          <a:p>
            <a:pPr lvl="2"/>
            <a:r>
              <a:rPr lang="en-US" dirty="0"/>
              <a:t>Controllability</a:t>
            </a:r>
          </a:p>
          <a:p>
            <a:pPr lvl="2"/>
            <a:r>
              <a:rPr lang="en-US" dirty="0" err="1"/>
              <a:t>Observability</a:t>
            </a:r>
            <a:endParaRPr lang="en-US" dirty="0"/>
          </a:p>
          <a:p>
            <a:pPr lvl="1"/>
            <a:r>
              <a:rPr lang="en-US" dirty="0"/>
              <a:t>Boolean transformations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ooter Placeholder 3"/>
          <p:cNvSpPr>
            <a:spLocks noGrp="1"/>
          </p:cNvSpPr>
          <p:nvPr>
            <p:ph type="ftr" sz="quarter" idx="10"/>
          </p:nvPr>
        </p:nvSpPr>
        <p:spPr/>
        <p:txBody>
          <a:bodyPr/>
          <a:lstStyle/>
          <a:p>
            <a:r>
              <a:rPr lang="en-US"/>
              <a:t>(c) Giovanni De Micheli</a:t>
            </a:r>
          </a:p>
        </p:txBody>
      </p:sp>
      <p:sp>
        <p:nvSpPr>
          <p:cNvPr id="71" name="Slide Number Placeholder 4"/>
          <p:cNvSpPr>
            <a:spLocks noGrp="1"/>
          </p:cNvSpPr>
          <p:nvPr>
            <p:ph type="sldNum" sz="quarter" idx="11"/>
          </p:nvPr>
        </p:nvSpPr>
        <p:spPr/>
        <p:txBody>
          <a:bodyPr/>
          <a:lstStyle/>
          <a:p>
            <a:fld id="{3DBC7E89-A25E-174A-AD23-630426E032AB}" type="slidenum">
              <a:rPr lang="en-US"/>
              <a:pPr/>
              <a:t>20</a:t>
            </a:fld>
            <a:endParaRPr lang="en-US"/>
          </a:p>
        </p:txBody>
      </p:sp>
      <p:sp>
        <p:nvSpPr>
          <p:cNvPr id="1554434" name="Rectangle 2"/>
          <p:cNvSpPr>
            <a:spLocks noGrp="1" noChangeArrowheads="1"/>
          </p:cNvSpPr>
          <p:nvPr>
            <p:ph type="body" idx="1"/>
          </p:nvPr>
        </p:nvSpPr>
        <p:spPr>
          <a:xfrm>
            <a:off x="0" y="1426308"/>
            <a:ext cx="8928100" cy="5228492"/>
          </a:xfrm>
        </p:spPr>
        <p:txBody>
          <a:bodyPr/>
          <a:lstStyle/>
          <a:p>
            <a:endParaRPr lang="en-US" dirty="0"/>
          </a:p>
          <a:p>
            <a:endParaRPr lang="en-US" dirty="0"/>
          </a:p>
          <a:p>
            <a:pPr lvl="1">
              <a:buFont typeface="Monotype Sorts" charset="0"/>
              <a:buNone/>
            </a:pPr>
            <a:endParaRPr lang="en-US" dirty="0"/>
          </a:p>
          <a:p>
            <a:pPr lvl="1">
              <a:buFont typeface="Monotype Sorts" charset="0"/>
              <a:buNone/>
            </a:pPr>
            <a:r>
              <a:rPr lang="en-US" i="1" dirty="0"/>
              <a:t>image</a:t>
            </a:r>
            <a:r>
              <a:rPr lang="en-US" dirty="0"/>
              <a:t>(f) = d </a:t>
            </a:r>
            <a:r>
              <a:rPr lang="en-US" i="1" dirty="0"/>
              <a:t>image</a:t>
            </a:r>
            <a:r>
              <a:rPr lang="en-US" dirty="0"/>
              <a:t>(f</a:t>
            </a:r>
            <a:r>
              <a:rPr lang="en-US" baseline="30000" dirty="0"/>
              <a:t>2</a:t>
            </a:r>
            <a:r>
              <a:rPr lang="en-US" dirty="0"/>
              <a:t>|</a:t>
            </a:r>
            <a:r>
              <a:rPr lang="en-US" sz="1600" dirty="0"/>
              <a:t>(x</a:t>
            </a:r>
            <a:r>
              <a:rPr lang="en-US" sz="1600" baseline="-25000" dirty="0"/>
              <a:t>1</a:t>
            </a:r>
            <a:r>
              <a:rPr lang="en-US" sz="1600" dirty="0"/>
              <a:t>x</a:t>
            </a:r>
            <a:r>
              <a:rPr lang="en-US" sz="1600" baseline="-25000" dirty="0"/>
              <a:t>4</a:t>
            </a:r>
            <a:r>
              <a:rPr lang="en-US" sz="1600" dirty="0"/>
              <a:t> + a)=1</a:t>
            </a:r>
            <a:r>
              <a:rPr lang="en-US" dirty="0"/>
              <a:t>) + d</a:t>
            </a:r>
            <a:r>
              <a:rPr lang="ja-JP" altLang="en-US" dirty="0">
                <a:latin typeface="Arial"/>
              </a:rPr>
              <a:t>’</a:t>
            </a:r>
            <a:r>
              <a:rPr lang="en-US" dirty="0"/>
              <a:t> </a:t>
            </a:r>
            <a:r>
              <a:rPr lang="en-US" i="1" dirty="0"/>
              <a:t>image</a:t>
            </a:r>
            <a:r>
              <a:rPr lang="en-US" dirty="0"/>
              <a:t>(f</a:t>
            </a:r>
            <a:r>
              <a:rPr lang="en-US" baseline="30000" dirty="0"/>
              <a:t>2</a:t>
            </a:r>
            <a:r>
              <a:rPr lang="en-US" dirty="0"/>
              <a:t>|</a:t>
            </a:r>
            <a:r>
              <a:rPr lang="en-US" sz="1600" dirty="0"/>
              <a:t>(x</a:t>
            </a:r>
            <a:r>
              <a:rPr lang="en-US" sz="1600" baseline="-25000" dirty="0"/>
              <a:t>1</a:t>
            </a:r>
            <a:r>
              <a:rPr lang="en-US" sz="1600" dirty="0"/>
              <a:t>x</a:t>
            </a:r>
            <a:r>
              <a:rPr lang="en-US" sz="1600" baseline="-25000" dirty="0"/>
              <a:t>4</a:t>
            </a:r>
            <a:r>
              <a:rPr lang="en-US" sz="1600" dirty="0"/>
              <a:t> + a)=0</a:t>
            </a:r>
            <a:r>
              <a:rPr lang="en-US" dirty="0"/>
              <a:t>)</a:t>
            </a:r>
          </a:p>
          <a:p>
            <a:pPr lvl="1">
              <a:buFont typeface="Monotype Sorts" charset="0"/>
              <a:buNone/>
            </a:pPr>
            <a:r>
              <a:rPr lang="en-US" dirty="0"/>
              <a:t>               = d </a:t>
            </a:r>
            <a:r>
              <a:rPr lang="en-US" i="1" dirty="0"/>
              <a:t>image</a:t>
            </a:r>
            <a:r>
              <a:rPr lang="en-US" dirty="0"/>
              <a:t>(x</a:t>
            </a:r>
            <a:r>
              <a:rPr lang="en-US" baseline="-25000" dirty="0"/>
              <a:t>1</a:t>
            </a:r>
            <a:r>
              <a:rPr lang="en-US" dirty="0"/>
              <a:t> + x</a:t>
            </a:r>
            <a:r>
              <a:rPr lang="en-US" baseline="-25000" dirty="0"/>
              <a:t>4</a:t>
            </a:r>
            <a:r>
              <a:rPr lang="en-US" dirty="0"/>
              <a:t> + a|</a:t>
            </a:r>
            <a:r>
              <a:rPr lang="en-US" sz="1600" dirty="0"/>
              <a:t>(x</a:t>
            </a:r>
            <a:r>
              <a:rPr lang="en-US" sz="1600" baseline="-25000" dirty="0"/>
              <a:t>1</a:t>
            </a:r>
            <a:r>
              <a:rPr lang="en-US" sz="1600" dirty="0"/>
              <a:t>x</a:t>
            </a:r>
            <a:r>
              <a:rPr lang="en-US" sz="1600" baseline="-25000" dirty="0"/>
              <a:t>4</a:t>
            </a:r>
            <a:r>
              <a:rPr lang="en-US" sz="1600" dirty="0"/>
              <a:t> + a)=1</a:t>
            </a:r>
            <a:r>
              <a:rPr lang="en-US" dirty="0"/>
              <a:t>) + d</a:t>
            </a:r>
            <a:r>
              <a:rPr lang="ja-JP" altLang="en-US" dirty="0">
                <a:latin typeface="Arial"/>
              </a:rPr>
              <a:t>’</a:t>
            </a:r>
            <a:r>
              <a:rPr lang="en-US" dirty="0"/>
              <a:t> </a:t>
            </a:r>
            <a:r>
              <a:rPr lang="en-US" i="1" dirty="0"/>
              <a:t>image</a:t>
            </a:r>
            <a:r>
              <a:rPr lang="en-US" dirty="0"/>
              <a:t>(x</a:t>
            </a:r>
            <a:r>
              <a:rPr lang="en-US" baseline="-25000" dirty="0"/>
              <a:t>1</a:t>
            </a:r>
            <a:r>
              <a:rPr lang="en-US" dirty="0"/>
              <a:t> + x</a:t>
            </a:r>
            <a:r>
              <a:rPr lang="en-US" baseline="-25000" dirty="0"/>
              <a:t>4</a:t>
            </a:r>
            <a:r>
              <a:rPr lang="en-US" dirty="0"/>
              <a:t> + a|</a:t>
            </a:r>
            <a:r>
              <a:rPr lang="en-US" sz="1600" dirty="0"/>
              <a:t>(x</a:t>
            </a:r>
            <a:r>
              <a:rPr lang="en-US" sz="1600" baseline="-25000" dirty="0"/>
              <a:t>1</a:t>
            </a:r>
            <a:r>
              <a:rPr lang="en-US" sz="1600" dirty="0"/>
              <a:t>x</a:t>
            </a:r>
            <a:r>
              <a:rPr lang="en-US" sz="1600" baseline="-25000" dirty="0"/>
              <a:t>4</a:t>
            </a:r>
            <a:r>
              <a:rPr lang="en-US" sz="1600" dirty="0"/>
              <a:t> + a)=0</a:t>
            </a:r>
            <a:r>
              <a:rPr lang="en-US" dirty="0"/>
              <a:t>)</a:t>
            </a:r>
          </a:p>
          <a:p>
            <a:pPr lvl="1">
              <a:buFont typeface="Monotype Sorts" charset="0"/>
              <a:buNone/>
            </a:pPr>
            <a:r>
              <a:rPr lang="en-US" dirty="0"/>
              <a:t>               = d </a:t>
            </a:r>
            <a:r>
              <a:rPr lang="en-US" i="1" dirty="0"/>
              <a:t>image</a:t>
            </a:r>
            <a:r>
              <a:rPr lang="en-US" dirty="0"/>
              <a:t>(1) + d</a:t>
            </a:r>
            <a:r>
              <a:rPr lang="ja-JP" altLang="en-US" dirty="0">
                <a:latin typeface="Arial"/>
              </a:rPr>
              <a:t>’</a:t>
            </a:r>
            <a:r>
              <a:rPr lang="en-US" dirty="0"/>
              <a:t> </a:t>
            </a:r>
            <a:r>
              <a:rPr lang="en-US" i="1" dirty="0"/>
              <a:t>image</a:t>
            </a:r>
            <a:r>
              <a:rPr lang="en-US" dirty="0"/>
              <a:t>(1)</a:t>
            </a:r>
          </a:p>
          <a:p>
            <a:pPr lvl="1">
              <a:buFont typeface="Monotype Sorts" charset="0"/>
              <a:buNone/>
            </a:pPr>
            <a:r>
              <a:rPr lang="en-US" dirty="0"/>
              <a:t>               = de + d</a:t>
            </a:r>
            <a:r>
              <a:rPr lang="ja-JP" altLang="en-US" dirty="0">
                <a:latin typeface="Arial"/>
              </a:rPr>
              <a:t>’</a:t>
            </a:r>
            <a:r>
              <a:rPr lang="en-US" dirty="0"/>
              <a:t>e</a:t>
            </a:r>
          </a:p>
          <a:p>
            <a:pPr lvl="1">
              <a:buFont typeface="Monotype Sorts" charset="0"/>
              <a:buNone/>
            </a:pPr>
            <a:r>
              <a:rPr lang="en-US" dirty="0"/>
              <a:t>               = e</a:t>
            </a:r>
          </a:p>
          <a:p>
            <a:r>
              <a:rPr lang="en-US" dirty="0" err="1"/>
              <a:t>CDC</a:t>
            </a:r>
            <a:r>
              <a:rPr lang="en-US" baseline="-25000" dirty="0" err="1"/>
              <a:t>out</a:t>
            </a:r>
            <a:r>
              <a:rPr lang="en-US" dirty="0"/>
              <a:t> = e</a:t>
            </a:r>
            <a:r>
              <a:rPr lang="ja-JP" altLang="en-US" dirty="0">
                <a:latin typeface="Arial"/>
              </a:rPr>
              <a:t>’</a:t>
            </a:r>
            <a:r>
              <a:rPr lang="en-US" dirty="0"/>
              <a:t> = z</a:t>
            </a:r>
            <a:r>
              <a:rPr lang="en-US" baseline="-25000" dirty="0"/>
              <a:t>2</a:t>
            </a:r>
            <a:r>
              <a:rPr lang="ja-JP" altLang="en-US" dirty="0">
                <a:latin typeface="Arial"/>
              </a:rPr>
              <a:t>’</a:t>
            </a:r>
            <a:endParaRPr lang="en-US" dirty="0"/>
          </a:p>
        </p:txBody>
      </p:sp>
      <p:sp>
        <p:nvSpPr>
          <p:cNvPr id="1554435" name="Oval 3"/>
          <p:cNvSpPr>
            <a:spLocks noChangeArrowheads="1"/>
          </p:cNvSpPr>
          <p:nvPr/>
        </p:nvSpPr>
        <p:spPr bwMode="auto">
          <a:xfrm>
            <a:off x="4772025" y="1257300"/>
            <a:ext cx="314325" cy="1042988"/>
          </a:xfrm>
          <a:prstGeom prst="ellipse">
            <a:avLst/>
          </a:prstGeom>
          <a:solidFill>
            <a:srgbClr val="0000FF">
              <a:alpha val="50000"/>
            </a:srgbClr>
          </a:solidFill>
          <a:ln w="25400">
            <a:solidFill>
              <a:srgbClr val="00008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36" name="Oval 4"/>
          <p:cNvSpPr>
            <a:spLocks noChangeArrowheads="1"/>
          </p:cNvSpPr>
          <p:nvPr/>
        </p:nvSpPr>
        <p:spPr bwMode="auto">
          <a:xfrm rot="-975804">
            <a:off x="3527425" y="1212850"/>
            <a:ext cx="1519238" cy="674688"/>
          </a:xfrm>
          <a:prstGeom prst="ellipse">
            <a:avLst/>
          </a:prstGeom>
          <a:solidFill>
            <a:srgbClr val="FFFF00">
              <a:alpha val="50000"/>
            </a:srgbClr>
          </a:solidFill>
          <a:ln w="25400">
            <a:solidFill>
              <a:schemeClr val="folHlink"/>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37" name="Rectangle 5"/>
          <p:cNvSpPr>
            <a:spLocks noGrp="1" noChangeArrowheads="1"/>
          </p:cNvSpPr>
          <p:nvPr>
            <p:ph type="title"/>
          </p:nvPr>
        </p:nvSpPr>
        <p:spPr/>
        <p:txBody>
          <a:bodyPr/>
          <a:lstStyle/>
          <a:p>
            <a:r>
              <a:rPr lang="en-US"/>
              <a:t>Example</a:t>
            </a:r>
          </a:p>
        </p:txBody>
      </p:sp>
      <p:sp>
        <p:nvSpPr>
          <p:cNvPr id="1554438" name="Oval 6"/>
          <p:cNvSpPr>
            <a:spLocks noChangeArrowheads="1"/>
          </p:cNvSpPr>
          <p:nvPr/>
        </p:nvSpPr>
        <p:spPr bwMode="auto">
          <a:xfrm>
            <a:off x="5386388" y="2400300"/>
            <a:ext cx="1042987" cy="314325"/>
          </a:xfrm>
          <a:prstGeom prst="ellipse">
            <a:avLst/>
          </a:prstGeom>
          <a:solidFill>
            <a:srgbClr val="00FF00">
              <a:alpha val="50000"/>
            </a:srgbClr>
          </a:solidFill>
          <a:ln w="25400">
            <a:solidFill>
              <a:srgbClr val="0033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39" name="Oval 7"/>
          <p:cNvSpPr>
            <a:spLocks noChangeArrowheads="1"/>
          </p:cNvSpPr>
          <p:nvPr/>
        </p:nvSpPr>
        <p:spPr bwMode="auto">
          <a:xfrm rot="-2213521">
            <a:off x="5338763" y="2198688"/>
            <a:ext cx="792162" cy="342900"/>
          </a:xfrm>
          <a:prstGeom prst="ellipse">
            <a:avLst/>
          </a:prstGeom>
          <a:solidFill>
            <a:srgbClr val="FF0000">
              <a:alpha val="50000"/>
            </a:srgbClr>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54440" name="Group 8"/>
          <p:cNvGrpSpPr>
            <a:grpSpLocks/>
          </p:cNvGrpSpPr>
          <p:nvPr/>
        </p:nvGrpSpPr>
        <p:grpSpPr bwMode="auto">
          <a:xfrm>
            <a:off x="760413" y="1835150"/>
            <a:ext cx="850900" cy="790575"/>
            <a:chOff x="1442" y="3514"/>
            <a:chExt cx="536" cy="498"/>
          </a:xfrm>
        </p:grpSpPr>
        <p:grpSp>
          <p:nvGrpSpPr>
            <p:cNvPr id="1554441" name="Group 9"/>
            <p:cNvGrpSpPr>
              <a:grpSpLocks/>
            </p:cNvGrpSpPr>
            <p:nvPr/>
          </p:nvGrpSpPr>
          <p:grpSpPr bwMode="auto">
            <a:xfrm>
              <a:off x="1612" y="3627"/>
              <a:ext cx="230" cy="231"/>
              <a:chOff x="1612" y="3627"/>
              <a:chExt cx="230" cy="231"/>
            </a:xfrm>
          </p:grpSpPr>
          <p:sp>
            <p:nvSpPr>
              <p:cNvPr id="1554442" name="Line 10"/>
              <p:cNvSpPr>
                <a:spLocks noChangeShapeType="1"/>
              </p:cNvSpPr>
              <p:nvPr/>
            </p:nvSpPr>
            <p:spPr bwMode="auto">
              <a:xfrm>
                <a:off x="1612" y="3857"/>
                <a:ext cx="23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43" name="Line 11"/>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44" name="Line 12"/>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4445" name="Text Box 13"/>
            <p:cNvSpPr txBox="1">
              <a:spLocks noChangeArrowheads="1"/>
            </p:cNvSpPr>
            <p:nvPr/>
          </p:nvSpPr>
          <p:spPr bwMode="auto">
            <a:xfrm>
              <a:off x="1730" y="3781"/>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x1</a:t>
              </a:r>
            </a:p>
          </p:txBody>
        </p:sp>
        <p:sp>
          <p:nvSpPr>
            <p:cNvPr id="1554446" name="Text Box 14"/>
            <p:cNvSpPr txBox="1">
              <a:spLocks noChangeArrowheads="1"/>
            </p:cNvSpPr>
            <p:nvPr/>
          </p:nvSpPr>
          <p:spPr bwMode="auto">
            <a:xfrm>
              <a:off x="1610" y="3535"/>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x4</a:t>
              </a:r>
            </a:p>
          </p:txBody>
        </p:sp>
        <p:sp>
          <p:nvSpPr>
            <p:cNvPr id="1554447" name="Text Box 15"/>
            <p:cNvSpPr txBox="1">
              <a:spLocks noChangeArrowheads="1"/>
            </p:cNvSpPr>
            <p:nvPr/>
          </p:nvSpPr>
          <p:spPr bwMode="auto">
            <a:xfrm>
              <a:off x="1442" y="3514"/>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grpSp>
      <p:grpSp>
        <p:nvGrpSpPr>
          <p:cNvPr id="1554448" name="Group 16"/>
          <p:cNvGrpSpPr>
            <a:grpSpLocks/>
          </p:cNvGrpSpPr>
          <p:nvPr/>
        </p:nvGrpSpPr>
        <p:grpSpPr bwMode="auto">
          <a:xfrm>
            <a:off x="1781175" y="1323975"/>
            <a:ext cx="1371600" cy="1281113"/>
            <a:chOff x="1122" y="1122"/>
            <a:chExt cx="864" cy="807"/>
          </a:xfrm>
        </p:grpSpPr>
        <p:grpSp>
          <p:nvGrpSpPr>
            <p:cNvPr id="1554449" name="Group 17"/>
            <p:cNvGrpSpPr>
              <a:grpSpLocks/>
            </p:cNvGrpSpPr>
            <p:nvPr/>
          </p:nvGrpSpPr>
          <p:grpSpPr bwMode="auto">
            <a:xfrm>
              <a:off x="1151" y="1151"/>
              <a:ext cx="807" cy="751"/>
              <a:chOff x="2015" y="2934"/>
              <a:chExt cx="807" cy="751"/>
            </a:xfrm>
          </p:grpSpPr>
          <p:sp>
            <p:nvSpPr>
              <p:cNvPr id="1554450" name="Rectangle 18"/>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1" name="Rectangle 19"/>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2" name="Line 20"/>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3" name="Line 21"/>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4" name="Line 22"/>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5" name="Line 23"/>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4456" name="Oval 24"/>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7" name="Oval 25"/>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8" name="Oval 26"/>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59" name="Oval 27"/>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0" name="Oval 28"/>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1" name="Oval 29"/>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2" name="Oval 30"/>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3" name="Oval 31"/>
            <p:cNvSpPr>
              <a:spLocks noChangeArrowheads="1"/>
            </p:cNvSpPr>
            <p:nvPr/>
          </p:nvSpPr>
          <p:spPr bwMode="auto">
            <a:xfrm>
              <a:off x="1122" y="1871"/>
              <a:ext cx="58" cy="58"/>
            </a:xfrm>
            <a:prstGeom prst="ellipse">
              <a:avLst/>
            </a:prstGeom>
            <a:solidFill>
              <a:schemeClr val="bg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fr-FR">
                <a:solidFill>
                  <a:srgbClr val="FFFFFF"/>
                </a:solidFill>
              </a:endParaRPr>
            </a:p>
          </p:txBody>
        </p:sp>
      </p:grpSp>
      <p:grpSp>
        <p:nvGrpSpPr>
          <p:cNvPr id="1554464" name="Group 32"/>
          <p:cNvGrpSpPr>
            <a:grpSpLocks/>
          </p:cNvGrpSpPr>
          <p:nvPr/>
        </p:nvGrpSpPr>
        <p:grpSpPr bwMode="auto">
          <a:xfrm>
            <a:off x="5438775" y="1323975"/>
            <a:ext cx="1371600" cy="1281113"/>
            <a:chOff x="1122" y="1122"/>
            <a:chExt cx="864" cy="807"/>
          </a:xfrm>
        </p:grpSpPr>
        <p:grpSp>
          <p:nvGrpSpPr>
            <p:cNvPr id="1554465" name="Group 33"/>
            <p:cNvGrpSpPr>
              <a:grpSpLocks/>
            </p:cNvGrpSpPr>
            <p:nvPr/>
          </p:nvGrpSpPr>
          <p:grpSpPr bwMode="auto">
            <a:xfrm>
              <a:off x="1151" y="1151"/>
              <a:ext cx="807" cy="751"/>
              <a:chOff x="2015" y="2934"/>
              <a:chExt cx="807" cy="751"/>
            </a:xfrm>
          </p:grpSpPr>
          <p:sp>
            <p:nvSpPr>
              <p:cNvPr id="1554466" name="Rectangle 34"/>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7" name="Rectangle 35"/>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8" name="Line 36"/>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69" name="Line 37"/>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0" name="Line 38"/>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1" name="Line 39"/>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4472" name="Oval 40"/>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3" name="Oval 41"/>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4" name="Oval 42"/>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5" name="Oval 43"/>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6" name="Oval 44"/>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7" name="Oval 45"/>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8" name="Oval 46"/>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79" name="Oval 47"/>
            <p:cNvSpPr>
              <a:spLocks noChangeArrowheads="1"/>
            </p:cNvSpPr>
            <p:nvPr/>
          </p:nvSpPr>
          <p:spPr bwMode="auto">
            <a:xfrm>
              <a:off x="1122" y="1871"/>
              <a:ext cx="58" cy="58"/>
            </a:xfrm>
            <a:prstGeom prst="ellipse">
              <a:avLst/>
            </a:prstGeom>
            <a:solidFill>
              <a:srgbClr val="FFFFFF"/>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54480" name="Group 48"/>
          <p:cNvGrpSpPr>
            <a:grpSpLocks/>
          </p:cNvGrpSpPr>
          <p:nvPr/>
        </p:nvGrpSpPr>
        <p:grpSpPr bwMode="auto">
          <a:xfrm>
            <a:off x="3609975" y="1323975"/>
            <a:ext cx="1371600" cy="1281113"/>
            <a:chOff x="1122" y="1122"/>
            <a:chExt cx="864" cy="807"/>
          </a:xfrm>
        </p:grpSpPr>
        <p:grpSp>
          <p:nvGrpSpPr>
            <p:cNvPr id="1554481" name="Group 49"/>
            <p:cNvGrpSpPr>
              <a:grpSpLocks/>
            </p:cNvGrpSpPr>
            <p:nvPr/>
          </p:nvGrpSpPr>
          <p:grpSpPr bwMode="auto">
            <a:xfrm>
              <a:off x="1151" y="1151"/>
              <a:ext cx="807" cy="751"/>
              <a:chOff x="2015" y="2934"/>
              <a:chExt cx="807" cy="751"/>
            </a:xfrm>
          </p:grpSpPr>
          <p:sp>
            <p:nvSpPr>
              <p:cNvPr id="1554482" name="Rectangle 50"/>
              <p:cNvSpPr>
                <a:spLocks noChangeArrowheads="1"/>
              </p:cNvSpPr>
              <p:nvPr/>
            </p:nvSpPr>
            <p:spPr bwMode="auto">
              <a:xfrm>
                <a:off x="2015" y="3167"/>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3" name="Rectangle 51"/>
              <p:cNvSpPr>
                <a:spLocks noChangeArrowheads="1"/>
              </p:cNvSpPr>
              <p:nvPr/>
            </p:nvSpPr>
            <p:spPr bwMode="auto">
              <a:xfrm>
                <a:off x="2303" y="2936"/>
                <a:ext cx="518" cy="518"/>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4" name="Line 52"/>
              <p:cNvSpPr>
                <a:spLocks noChangeShapeType="1"/>
              </p:cNvSpPr>
              <p:nvPr/>
            </p:nvSpPr>
            <p:spPr bwMode="auto">
              <a:xfrm flipV="1">
                <a:off x="2015" y="293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5" name="Line 53"/>
              <p:cNvSpPr>
                <a:spLocks noChangeShapeType="1"/>
              </p:cNvSpPr>
              <p:nvPr/>
            </p:nvSpPr>
            <p:spPr bwMode="auto">
              <a:xfrm flipV="1">
                <a:off x="2534" y="2936"/>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6" name="Line 54"/>
              <p:cNvSpPr>
                <a:spLocks noChangeShapeType="1"/>
              </p:cNvSpPr>
              <p:nvPr/>
            </p:nvSpPr>
            <p:spPr bwMode="auto">
              <a:xfrm flipV="1">
                <a:off x="2533" y="3453"/>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7" name="Line 55"/>
              <p:cNvSpPr>
                <a:spLocks noChangeShapeType="1"/>
              </p:cNvSpPr>
              <p:nvPr/>
            </p:nvSpPr>
            <p:spPr bwMode="auto">
              <a:xfrm flipV="1">
                <a:off x="2018" y="3454"/>
                <a:ext cx="288"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4488" name="Oval 56"/>
            <p:cNvSpPr>
              <a:spLocks noChangeArrowheads="1"/>
            </p:cNvSpPr>
            <p:nvPr/>
          </p:nvSpPr>
          <p:spPr bwMode="auto">
            <a:xfrm>
              <a:off x="1928"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89" name="Oval 57"/>
            <p:cNvSpPr>
              <a:spLocks noChangeArrowheads="1"/>
            </p:cNvSpPr>
            <p:nvPr/>
          </p:nvSpPr>
          <p:spPr bwMode="auto">
            <a:xfrm>
              <a:off x="1641"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0" name="Oval 58"/>
            <p:cNvSpPr>
              <a:spLocks noChangeArrowheads="1"/>
            </p:cNvSpPr>
            <p:nvPr/>
          </p:nvSpPr>
          <p:spPr bwMode="auto">
            <a:xfrm>
              <a:off x="1928"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1" name="Oval 59"/>
            <p:cNvSpPr>
              <a:spLocks noChangeArrowheads="1"/>
            </p:cNvSpPr>
            <p:nvPr/>
          </p:nvSpPr>
          <p:spPr bwMode="auto">
            <a:xfrm>
              <a:off x="1410" y="164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2" name="Oval 60"/>
            <p:cNvSpPr>
              <a:spLocks noChangeArrowheads="1"/>
            </p:cNvSpPr>
            <p:nvPr/>
          </p:nvSpPr>
          <p:spPr bwMode="auto">
            <a:xfrm>
              <a:off x="1122" y="1353"/>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3" name="Oval 61"/>
            <p:cNvSpPr>
              <a:spLocks noChangeArrowheads="1"/>
            </p:cNvSpPr>
            <p:nvPr/>
          </p:nvSpPr>
          <p:spPr bwMode="auto">
            <a:xfrm>
              <a:off x="1410" y="1122"/>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4" name="Oval 62"/>
            <p:cNvSpPr>
              <a:spLocks noChangeArrowheads="1"/>
            </p:cNvSpPr>
            <p:nvPr/>
          </p:nvSpPr>
          <p:spPr bwMode="auto">
            <a:xfrm>
              <a:off x="1641" y="1871"/>
              <a:ext cx="58" cy="58"/>
            </a:xfrm>
            <a:prstGeom prst="ellipse">
              <a:avLst/>
            </a:prstGeom>
            <a:solidFill>
              <a:schemeClr val="tx1"/>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495" name="Oval 63"/>
            <p:cNvSpPr>
              <a:spLocks noChangeArrowheads="1"/>
            </p:cNvSpPr>
            <p:nvPr/>
          </p:nvSpPr>
          <p:spPr bwMode="auto">
            <a:xfrm>
              <a:off x="1122" y="1871"/>
              <a:ext cx="58" cy="58"/>
            </a:xfrm>
            <a:prstGeom prst="ellipse">
              <a:avLst/>
            </a:prstGeom>
            <a:solidFill>
              <a:srgbClr val="FFFFFF"/>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54496" name="Text Box 64"/>
          <p:cNvSpPr txBox="1">
            <a:spLocks noChangeArrowheads="1"/>
          </p:cNvSpPr>
          <p:nvPr/>
        </p:nvSpPr>
        <p:spPr bwMode="auto">
          <a:xfrm>
            <a:off x="2252663" y="2573338"/>
            <a:ext cx="3587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i="0"/>
              <a:t>f</a:t>
            </a:r>
            <a:r>
              <a:rPr lang="en-US" i="0" baseline="-25000"/>
              <a:t>2</a:t>
            </a:r>
          </a:p>
        </p:txBody>
      </p:sp>
      <p:sp>
        <p:nvSpPr>
          <p:cNvPr id="1554497" name="Rectangle 65"/>
          <p:cNvSpPr>
            <a:spLocks noChangeArrowheads="1"/>
          </p:cNvSpPr>
          <p:nvPr/>
        </p:nvSpPr>
        <p:spPr bwMode="auto">
          <a:xfrm>
            <a:off x="3884613" y="2565400"/>
            <a:ext cx="3587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i="0"/>
              <a:t>f</a:t>
            </a:r>
            <a:r>
              <a:rPr lang="en-US" i="0" baseline="-25000"/>
              <a:t>1</a:t>
            </a:r>
          </a:p>
        </p:txBody>
      </p:sp>
      <p:sp>
        <p:nvSpPr>
          <p:cNvPr id="1554498" name="Text Box 66"/>
          <p:cNvSpPr txBox="1">
            <a:spLocks noChangeArrowheads="1"/>
          </p:cNvSpPr>
          <p:nvPr/>
        </p:nvSpPr>
        <p:spPr bwMode="auto">
          <a:xfrm>
            <a:off x="5441950" y="2611438"/>
            <a:ext cx="8763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i="0"/>
              <a:t>f</a:t>
            </a:r>
            <a:r>
              <a:rPr lang="ja-JP" altLang="en-US" i="0">
                <a:latin typeface="Arial"/>
              </a:rPr>
              <a:t>’</a:t>
            </a:r>
            <a:r>
              <a:rPr lang="en-US" i="0" baseline="-25000"/>
              <a:t>1</a:t>
            </a:r>
          </a:p>
        </p:txBody>
      </p:sp>
      <p:sp>
        <p:nvSpPr>
          <p:cNvPr id="1554500" name="Oval 68"/>
          <p:cNvSpPr>
            <a:spLocks noChangeArrowheads="1"/>
          </p:cNvSpPr>
          <p:nvPr/>
        </p:nvSpPr>
        <p:spPr bwMode="auto">
          <a:xfrm>
            <a:off x="1892300" y="1117600"/>
            <a:ext cx="1555750" cy="1516063"/>
          </a:xfrm>
          <a:prstGeom prst="ellipse">
            <a:avLst/>
          </a:prstGeom>
          <a:solidFill>
            <a:srgbClr val="FFCCCC">
              <a:alpha val="20000"/>
            </a:srgbClr>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501" name="Oval 69"/>
          <p:cNvSpPr>
            <a:spLocks noChangeArrowheads="1"/>
          </p:cNvSpPr>
          <p:nvPr/>
        </p:nvSpPr>
        <p:spPr bwMode="auto">
          <a:xfrm>
            <a:off x="3721100" y="1130300"/>
            <a:ext cx="1555750" cy="1516063"/>
          </a:xfrm>
          <a:prstGeom prst="ellipse">
            <a:avLst/>
          </a:prstGeom>
          <a:solidFill>
            <a:srgbClr val="FFCCCC">
              <a:alpha val="20000"/>
            </a:srgbClr>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54502" name="Oval 70"/>
          <p:cNvSpPr>
            <a:spLocks noChangeArrowheads="1"/>
          </p:cNvSpPr>
          <p:nvPr/>
        </p:nvSpPr>
        <p:spPr bwMode="auto">
          <a:xfrm>
            <a:off x="5549900" y="1143000"/>
            <a:ext cx="1555750" cy="1516063"/>
          </a:xfrm>
          <a:prstGeom prst="ellipse">
            <a:avLst/>
          </a:prstGeom>
          <a:solidFill>
            <a:srgbClr val="FFCCCC">
              <a:alpha val="20000"/>
            </a:srgbClr>
          </a:solidFill>
          <a:ln w="254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54434">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54434">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54434">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54434">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5443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44123908-EB97-7C4D-9946-2C3C3DB33802}" type="slidenum">
              <a:rPr lang="en-US"/>
              <a:pPr/>
              <a:t>21</a:t>
            </a:fld>
            <a:endParaRPr lang="en-US"/>
          </a:p>
        </p:txBody>
      </p:sp>
      <p:sp>
        <p:nvSpPr>
          <p:cNvPr id="1468418" name="Rectangle 2"/>
          <p:cNvSpPr>
            <a:spLocks noGrp="1" noChangeArrowheads="1"/>
          </p:cNvSpPr>
          <p:nvPr>
            <p:ph type="title"/>
          </p:nvPr>
        </p:nvSpPr>
        <p:spPr/>
        <p:txBody>
          <a:bodyPr/>
          <a:lstStyle/>
          <a:p>
            <a:r>
              <a:rPr lang="en-US"/>
              <a:t>Observability analysis</a:t>
            </a:r>
          </a:p>
        </p:txBody>
      </p:sp>
      <p:sp>
        <p:nvSpPr>
          <p:cNvPr id="1468419" name="Rectangle 3"/>
          <p:cNvSpPr>
            <a:spLocks noGrp="1" noChangeArrowheads="1"/>
          </p:cNvSpPr>
          <p:nvPr>
            <p:ph type="body" idx="1"/>
          </p:nvPr>
        </p:nvSpPr>
        <p:spPr/>
        <p:txBody>
          <a:bodyPr/>
          <a:lstStyle/>
          <a:p>
            <a:r>
              <a:rPr lang="en-US"/>
              <a:t>Complementary to controllability</a:t>
            </a:r>
          </a:p>
          <a:p>
            <a:pPr lvl="1"/>
            <a:r>
              <a:rPr lang="en-US"/>
              <a:t>Analyze network from outputs to inputs</a:t>
            </a:r>
          </a:p>
          <a:p>
            <a:r>
              <a:rPr lang="en-US"/>
              <a:t>More complex because network has several outputs</a:t>
            </a:r>
            <a:br>
              <a:rPr lang="en-US"/>
            </a:br>
            <a:r>
              <a:rPr lang="en-US"/>
              <a:t>and observability depends on output</a:t>
            </a:r>
          </a:p>
          <a:p>
            <a:r>
              <a:rPr lang="en-US"/>
              <a:t>Observability may be understood in terms of perturbations</a:t>
            </a:r>
          </a:p>
          <a:p>
            <a:pPr lvl="1"/>
            <a:r>
              <a:rPr lang="en-US"/>
              <a:t>If you flip the polarity of a signal at net </a:t>
            </a:r>
            <a:r>
              <a:rPr lang="en-US" i="1">
                <a:solidFill>
                  <a:schemeClr val="tx2"/>
                </a:solidFill>
              </a:rPr>
              <a:t>x</a:t>
            </a:r>
            <a:r>
              <a:rPr lang="en-US"/>
              <a:t>, and there is no change in the outputs, then </a:t>
            </a:r>
            <a:r>
              <a:rPr lang="en-US">
                <a:solidFill>
                  <a:schemeClr val="tx2"/>
                </a:solidFill>
              </a:rPr>
              <a:t>x</a:t>
            </a:r>
            <a:r>
              <a:rPr lang="en-US"/>
              <a:t> is not observable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5EC7BD89-C3AD-5F43-9443-DD956C377810}" type="slidenum">
              <a:rPr lang="en-US"/>
              <a:pPr/>
              <a:t>22</a:t>
            </a:fld>
            <a:endParaRPr lang="en-US"/>
          </a:p>
        </p:txBody>
      </p:sp>
      <p:sp>
        <p:nvSpPr>
          <p:cNvPr id="1457154" name="Rectangle 2"/>
          <p:cNvSpPr>
            <a:spLocks noGrp="1" noChangeArrowheads="1"/>
          </p:cNvSpPr>
          <p:nvPr>
            <p:ph type="title"/>
          </p:nvPr>
        </p:nvSpPr>
        <p:spPr/>
        <p:txBody>
          <a:bodyPr/>
          <a:lstStyle/>
          <a:p>
            <a:r>
              <a:rPr lang="en-US"/>
              <a:t>Observability </a:t>
            </a:r>
            <a:r>
              <a:rPr lang="en-US" i="1"/>
              <a:t>don</a:t>
            </a:r>
            <a:r>
              <a:rPr lang="ja-JP" altLang="en-US" i="1">
                <a:latin typeface="Arial"/>
              </a:rPr>
              <a:t>’</a:t>
            </a:r>
            <a:r>
              <a:rPr lang="en-US" i="1"/>
              <a:t>t care</a:t>
            </a:r>
            <a:r>
              <a:rPr lang="en-US"/>
              <a:t> conditions</a:t>
            </a:r>
          </a:p>
        </p:txBody>
      </p:sp>
      <p:sp>
        <p:nvSpPr>
          <p:cNvPr id="1457155" name="Rectangle 3"/>
          <p:cNvSpPr>
            <a:spLocks noGrp="1" noChangeArrowheads="1"/>
          </p:cNvSpPr>
          <p:nvPr>
            <p:ph type="body" idx="1"/>
          </p:nvPr>
        </p:nvSpPr>
        <p:spPr/>
        <p:txBody>
          <a:bodyPr/>
          <a:lstStyle/>
          <a:p>
            <a:r>
              <a:rPr lang="en-US"/>
              <a:t>Conditions under which a change in polarity of a signal </a:t>
            </a:r>
            <a:r>
              <a:rPr lang="en-US">
                <a:solidFill>
                  <a:schemeClr val="tx2"/>
                </a:solidFill>
              </a:rPr>
              <a:t>x </a:t>
            </a:r>
            <a:r>
              <a:rPr lang="en-US"/>
              <a:t>is not perceived at the output</a:t>
            </a:r>
          </a:p>
          <a:p>
            <a:r>
              <a:rPr lang="en-US"/>
              <a:t>If there is an explicit representation of the function,</a:t>
            </a:r>
            <a:br>
              <a:rPr lang="en-US"/>
            </a:br>
            <a:r>
              <a:rPr lang="en-US"/>
              <a:t>the </a:t>
            </a:r>
            <a:r>
              <a:rPr lang="en-US">
                <a:solidFill>
                  <a:schemeClr val="tx2"/>
                </a:solidFill>
              </a:rPr>
              <a:t>ODC</a:t>
            </a:r>
            <a:r>
              <a:rPr lang="en-US"/>
              <a:t> is the complement of the Boolean difference 	</a:t>
            </a:r>
            <a:r>
              <a:rPr lang="en-US">
                <a:solidFill>
                  <a:schemeClr val="tx2"/>
                </a:solidFill>
              </a:rPr>
              <a:t>ODC = ( ∂f / ∂x)</a:t>
            </a:r>
            <a:r>
              <a:rPr lang="ja-JP" altLang="en-US">
                <a:solidFill>
                  <a:schemeClr val="tx2"/>
                </a:solidFill>
              </a:rPr>
              <a:t>’</a:t>
            </a:r>
            <a:endParaRPr lang="en-US">
              <a:solidFill>
                <a:schemeClr val="tx2"/>
              </a:solidFill>
            </a:endParaRPr>
          </a:p>
          <a:p>
            <a:r>
              <a:rPr lang="en-US"/>
              <a:t>Often, the terminal behavior is described implicitly</a:t>
            </a:r>
          </a:p>
          <a:p>
            <a:pPr lvl="1"/>
            <a:r>
              <a:rPr lang="en-US"/>
              <a:t>Applying chain rule to Boolean difference is computationally hard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715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715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571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7C4FFC4B-9A60-1346-A682-A68F6F6970A6}" type="slidenum">
              <a:rPr lang="en-US"/>
              <a:pPr/>
              <a:t>23</a:t>
            </a:fld>
            <a:endParaRPr lang="en-US"/>
          </a:p>
        </p:txBody>
      </p:sp>
      <p:sp>
        <p:nvSpPr>
          <p:cNvPr id="1458178" name="Rectangle 2"/>
          <p:cNvSpPr>
            <a:spLocks noGrp="1" noChangeArrowheads="1"/>
          </p:cNvSpPr>
          <p:nvPr>
            <p:ph type="title"/>
          </p:nvPr>
        </p:nvSpPr>
        <p:spPr/>
        <p:txBody>
          <a:bodyPr/>
          <a:lstStyle/>
          <a:p>
            <a:r>
              <a:rPr lang="en-US"/>
              <a:t>Tree-network traversal</a:t>
            </a:r>
          </a:p>
        </p:txBody>
      </p:sp>
      <p:sp>
        <p:nvSpPr>
          <p:cNvPr id="1458179" name="Rectangle 3"/>
          <p:cNvSpPr>
            <a:spLocks noGrp="1" noChangeArrowheads="1"/>
          </p:cNvSpPr>
          <p:nvPr>
            <p:ph type="body" idx="1"/>
          </p:nvPr>
        </p:nvSpPr>
        <p:spPr/>
        <p:txBody>
          <a:bodyPr/>
          <a:lstStyle/>
          <a:p>
            <a:pPr>
              <a:lnSpc>
                <a:spcPct val="115000"/>
              </a:lnSpc>
            </a:pPr>
            <a:r>
              <a:rPr lang="en-US"/>
              <a:t>Consider network from outputs to input</a:t>
            </a:r>
          </a:p>
          <a:p>
            <a:pPr>
              <a:lnSpc>
                <a:spcPct val="115000"/>
              </a:lnSpc>
            </a:pPr>
            <a:r>
              <a:rPr lang="en-US"/>
              <a:t>At root</a:t>
            </a:r>
          </a:p>
          <a:p>
            <a:pPr lvl="1">
              <a:lnSpc>
                <a:spcPct val="100000"/>
              </a:lnSpc>
            </a:pPr>
            <a:r>
              <a:rPr lang="en-US">
                <a:solidFill>
                  <a:schemeClr val="tx2"/>
                </a:solidFill>
              </a:rPr>
              <a:t>ODC</a:t>
            </a:r>
            <a:r>
              <a:rPr lang="en-US" baseline="-25000">
                <a:solidFill>
                  <a:schemeClr val="tx2"/>
                </a:solidFill>
              </a:rPr>
              <a:t>out</a:t>
            </a:r>
            <a:r>
              <a:rPr lang="en-US"/>
              <a:t> is given</a:t>
            </a:r>
          </a:p>
          <a:p>
            <a:pPr lvl="1">
              <a:lnSpc>
                <a:spcPct val="100000"/>
              </a:lnSpc>
            </a:pPr>
            <a:r>
              <a:rPr lang="en-US"/>
              <a:t>It may be empty</a:t>
            </a:r>
          </a:p>
          <a:p>
            <a:pPr>
              <a:lnSpc>
                <a:spcPct val="115000"/>
              </a:lnSpc>
            </a:pPr>
            <a:r>
              <a:rPr lang="en-US"/>
              <a:t>At internal nodes:</a:t>
            </a:r>
          </a:p>
          <a:p>
            <a:pPr lvl="1">
              <a:lnSpc>
                <a:spcPct val="100000"/>
              </a:lnSpc>
            </a:pPr>
            <a:r>
              <a:rPr lang="en-US"/>
              <a:t>Local function </a:t>
            </a:r>
            <a:r>
              <a:rPr lang="en-US">
                <a:solidFill>
                  <a:schemeClr val="tx2"/>
                </a:solidFill>
              </a:rPr>
              <a:t>y = f</a:t>
            </a:r>
            <a:r>
              <a:rPr lang="en-US" baseline="-25000">
                <a:solidFill>
                  <a:schemeClr val="tx2"/>
                </a:solidFill>
              </a:rPr>
              <a:t>y</a:t>
            </a:r>
            <a:r>
              <a:rPr lang="en-US">
                <a:solidFill>
                  <a:schemeClr val="tx2"/>
                </a:solidFill>
              </a:rPr>
              <a:t>(x)</a:t>
            </a:r>
          </a:p>
          <a:p>
            <a:pPr lvl="1">
              <a:lnSpc>
                <a:spcPct val="100000"/>
              </a:lnSpc>
            </a:pPr>
            <a:r>
              <a:rPr lang="en-US">
                <a:solidFill>
                  <a:schemeClr val="tx2"/>
                </a:solidFill>
              </a:rPr>
              <a:t>ODC</a:t>
            </a:r>
            <a:r>
              <a:rPr lang="en-US" baseline="-25000">
                <a:solidFill>
                  <a:schemeClr val="tx2"/>
                </a:solidFill>
              </a:rPr>
              <a:t>x</a:t>
            </a:r>
            <a:r>
              <a:rPr lang="en-US">
                <a:solidFill>
                  <a:schemeClr val="tx2"/>
                </a:solidFill>
              </a:rPr>
              <a:t> =  (∂f</a:t>
            </a:r>
            <a:r>
              <a:rPr lang="en-US" baseline="-25000">
                <a:solidFill>
                  <a:schemeClr val="tx2"/>
                </a:solidFill>
              </a:rPr>
              <a:t>y</a:t>
            </a:r>
            <a:r>
              <a:rPr lang="en-US">
                <a:solidFill>
                  <a:schemeClr val="tx2"/>
                </a:solidFill>
              </a:rPr>
              <a:t> / ∂x )</a:t>
            </a:r>
            <a:r>
              <a:rPr lang="ja-JP" altLang="en-US">
                <a:solidFill>
                  <a:schemeClr val="tx2"/>
                </a:solidFill>
              </a:rPr>
              <a:t>’</a:t>
            </a:r>
            <a:r>
              <a:rPr lang="en-US">
                <a:solidFill>
                  <a:schemeClr val="tx2"/>
                </a:solidFill>
              </a:rPr>
              <a:t> + ODC</a:t>
            </a:r>
            <a:r>
              <a:rPr lang="en-US" baseline="-25000">
                <a:solidFill>
                  <a:schemeClr val="tx2"/>
                </a:solidFill>
              </a:rPr>
              <a:t>y</a:t>
            </a:r>
          </a:p>
          <a:p>
            <a:pPr>
              <a:lnSpc>
                <a:spcPct val="115000"/>
              </a:lnSpc>
            </a:pPr>
            <a:r>
              <a:rPr lang="en-US"/>
              <a:t>Observability don</a:t>
            </a:r>
            <a:r>
              <a:rPr lang="ja-JP" altLang="en-US"/>
              <a:t>’</a:t>
            </a:r>
            <a:r>
              <a:rPr lang="en-US"/>
              <a:t>t care set has two components:</a:t>
            </a:r>
          </a:p>
          <a:p>
            <a:pPr lvl="1">
              <a:lnSpc>
                <a:spcPct val="100000"/>
              </a:lnSpc>
            </a:pPr>
            <a:r>
              <a:rPr lang="en-US"/>
              <a:t>Observability of the local function and observability of the network beyond the local block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817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817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5817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5817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5817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5817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5817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581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ooter Placeholder 3"/>
          <p:cNvSpPr>
            <a:spLocks noGrp="1"/>
          </p:cNvSpPr>
          <p:nvPr>
            <p:ph type="ftr" sz="quarter" idx="10"/>
          </p:nvPr>
        </p:nvSpPr>
        <p:spPr/>
        <p:txBody>
          <a:bodyPr/>
          <a:lstStyle/>
          <a:p>
            <a:r>
              <a:rPr lang="en-US"/>
              <a:t>(c) Giovanni De Micheli</a:t>
            </a:r>
          </a:p>
        </p:txBody>
      </p:sp>
      <p:sp>
        <p:nvSpPr>
          <p:cNvPr id="39" name="Slide Number Placeholder 4"/>
          <p:cNvSpPr>
            <a:spLocks noGrp="1"/>
          </p:cNvSpPr>
          <p:nvPr>
            <p:ph type="sldNum" sz="quarter" idx="11"/>
          </p:nvPr>
        </p:nvSpPr>
        <p:spPr/>
        <p:txBody>
          <a:bodyPr/>
          <a:lstStyle/>
          <a:p>
            <a:fld id="{2F1F456A-72F8-9548-8928-2DF0B2030AF1}" type="slidenum">
              <a:rPr lang="en-US"/>
              <a:pPr/>
              <a:t>24</a:t>
            </a:fld>
            <a:endParaRPr lang="en-US"/>
          </a:p>
        </p:txBody>
      </p:sp>
      <p:sp>
        <p:nvSpPr>
          <p:cNvPr id="1459202" name="Rectangle 2"/>
          <p:cNvSpPr>
            <a:spLocks noGrp="1" noChangeArrowheads="1"/>
          </p:cNvSpPr>
          <p:nvPr>
            <p:ph type="title"/>
          </p:nvPr>
        </p:nvSpPr>
        <p:spPr/>
        <p:txBody>
          <a:bodyPr/>
          <a:lstStyle/>
          <a:p>
            <a:r>
              <a:rPr lang="en-US"/>
              <a:t>Example</a:t>
            </a:r>
          </a:p>
        </p:txBody>
      </p:sp>
      <p:sp>
        <p:nvSpPr>
          <p:cNvPr id="1459276" name="Rectangle 76"/>
          <p:cNvSpPr>
            <a:spLocks noGrp="1" noChangeArrowheads="1"/>
          </p:cNvSpPr>
          <p:nvPr>
            <p:ph type="body" idx="1"/>
          </p:nvPr>
        </p:nvSpPr>
        <p:spPr/>
        <p:txBody>
          <a:bodyPr/>
          <a:lstStyle/>
          <a:p>
            <a:pPr lvl="1">
              <a:buFont typeface="Monotype Sorts" charset="0"/>
              <a:buNone/>
            </a:pPr>
            <a:endParaRPr lang="en-US" dirty="0"/>
          </a:p>
          <a:p>
            <a:pPr lvl="1">
              <a:buFont typeface="Monotype Sorts" charset="0"/>
              <a:buNone/>
            </a:pPr>
            <a:r>
              <a:rPr lang="en-US" dirty="0"/>
              <a:t>e = b + c</a:t>
            </a:r>
          </a:p>
          <a:p>
            <a:pPr lvl="1">
              <a:buFont typeface="Monotype Sorts" charset="0"/>
              <a:buNone/>
            </a:pPr>
            <a:r>
              <a:rPr lang="en-US" dirty="0"/>
              <a:t>b = x</a:t>
            </a:r>
            <a:r>
              <a:rPr lang="en-US" baseline="-25000" dirty="0"/>
              <a:t>1</a:t>
            </a:r>
            <a:r>
              <a:rPr lang="en-US" dirty="0"/>
              <a:t> + a</a:t>
            </a:r>
            <a:r>
              <a:rPr lang="en-US" baseline="-25000" dirty="0"/>
              <a:t>1</a:t>
            </a:r>
            <a:endParaRPr lang="en-US" dirty="0"/>
          </a:p>
          <a:p>
            <a:pPr lvl="1">
              <a:buFont typeface="Monotype Sorts" charset="0"/>
              <a:buNone/>
            </a:pPr>
            <a:r>
              <a:rPr lang="en-US" dirty="0"/>
              <a:t>c = x</a:t>
            </a:r>
            <a:r>
              <a:rPr lang="en-US" baseline="-25000" dirty="0"/>
              <a:t>4</a:t>
            </a:r>
            <a:r>
              <a:rPr lang="en-US" dirty="0"/>
              <a:t> + a</a:t>
            </a:r>
            <a:r>
              <a:rPr lang="en-US" baseline="-25000" dirty="0"/>
              <a:t>2</a:t>
            </a:r>
          </a:p>
          <a:p>
            <a:pPr lvl="1">
              <a:buFont typeface="Monotype Sorts" charset="0"/>
              <a:buNone/>
            </a:pPr>
            <a:endParaRPr lang="en-US" dirty="0"/>
          </a:p>
          <a:p>
            <a:r>
              <a:rPr lang="en-US" dirty="0"/>
              <a:t>Assume </a:t>
            </a:r>
            <a:r>
              <a:rPr lang="en-US" dirty="0" err="1">
                <a:solidFill>
                  <a:schemeClr val="bg2"/>
                </a:solidFill>
              </a:rPr>
              <a:t>ODC</a:t>
            </a:r>
            <a:r>
              <a:rPr lang="en-US" baseline="-25000" dirty="0" err="1">
                <a:solidFill>
                  <a:schemeClr val="bg2"/>
                </a:solidFill>
              </a:rPr>
              <a:t>out</a:t>
            </a:r>
            <a:r>
              <a:rPr lang="en-US" dirty="0">
                <a:solidFill>
                  <a:schemeClr val="bg2"/>
                </a:solidFill>
              </a:rPr>
              <a:t> = </a:t>
            </a:r>
            <a:r>
              <a:rPr lang="en-US" dirty="0" err="1">
                <a:solidFill>
                  <a:schemeClr val="bg2"/>
                </a:solidFill>
              </a:rPr>
              <a:t>ODC</a:t>
            </a:r>
            <a:r>
              <a:rPr lang="en-US" baseline="-25000" dirty="0" err="1">
                <a:solidFill>
                  <a:schemeClr val="bg2"/>
                </a:solidFill>
              </a:rPr>
              <a:t>e</a:t>
            </a:r>
            <a:r>
              <a:rPr lang="en-US" dirty="0">
                <a:solidFill>
                  <a:schemeClr val="bg2"/>
                </a:solidFill>
              </a:rPr>
              <a:t> = 0</a:t>
            </a:r>
            <a:endParaRPr lang="en-US" dirty="0"/>
          </a:p>
          <a:p>
            <a:r>
              <a:rPr lang="en-US" dirty="0" err="1">
                <a:solidFill>
                  <a:schemeClr val="bg2"/>
                </a:solidFill>
              </a:rPr>
              <a:t>ODC</a:t>
            </a:r>
            <a:r>
              <a:rPr lang="en-US" baseline="-25000" dirty="0" err="1">
                <a:solidFill>
                  <a:schemeClr val="bg2"/>
                </a:solidFill>
              </a:rPr>
              <a:t>b</a:t>
            </a:r>
            <a:r>
              <a:rPr lang="en-US" dirty="0">
                <a:solidFill>
                  <a:schemeClr val="bg2"/>
                </a:solidFill>
              </a:rPr>
              <a:t> = (∂</a:t>
            </a:r>
            <a:r>
              <a:rPr lang="en-US" dirty="0" err="1">
                <a:solidFill>
                  <a:schemeClr val="bg2"/>
                </a:solidFill>
              </a:rPr>
              <a:t>f</a:t>
            </a:r>
            <a:r>
              <a:rPr lang="en-US" baseline="-25000" dirty="0" err="1">
                <a:solidFill>
                  <a:schemeClr val="bg2"/>
                </a:solidFill>
              </a:rPr>
              <a:t>e</a:t>
            </a:r>
            <a:r>
              <a:rPr lang="en-US" dirty="0">
                <a:solidFill>
                  <a:schemeClr val="bg2"/>
                </a:solidFill>
              </a:rPr>
              <a:t>/∂b)</a:t>
            </a:r>
            <a:r>
              <a:rPr lang="ja-JP" altLang="en-US" dirty="0">
                <a:solidFill>
                  <a:schemeClr val="bg2"/>
                </a:solidFill>
              </a:rPr>
              <a:t>’</a:t>
            </a:r>
            <a:r>
              <a:rPr lang="en-US" dirty="0">
                <a:solidFill>
                  <a:schemeClr val="bg2"/>
                </a:solidFill>
              </a:rPr>
              <a:t> = (b + c)|</a:t>
            </a:r>
            <a:r>
              <a:rPr lang="en-US" baseline="-25000" dirty="0">
                <a:solidFill>
                  <a:schemeClr val="bg2"/>
                </a:solidFill>
              </a:rPr>
              <a:t>b = 1</a:t>
            </a:r>
            <a:r>
              <a:rPr lang="en-US" dirty="0">
                <a:solidFill>
                  <a:schemeClr val="bg2"/>
                </a:solidFill>
              </a:rPr>
              <a:t>      (b + c)|</a:t>
            </a:r>
            <a:r>
              <a:rPr lang="en-US" baseline="-25000" dirty="0">
                <a:solidFill>
                  <a:schemeClr val="bg2"/>
                </a:solidFill>
              </a:rPr>
              <a:t>b = 0</a:t>
            </a:r>
            <a:r>
              <a:rPr lang="en-US" dirty="0">
                <a:solidFill>
                  <a:schemeClr val="bg2"/>
                </a:solidFill>
              </a:rPr>
              <a:t> = c</a:t>
            </a:r>
          </a:p>
          <a:p>
            <a:r>
              <a:rPr lang="en-US" dirty="0" err="1">
                <a:solidFill>
                  <a:schemeClr val="bg2"/>
                </a:solidFill>
              </a:rPr>
              <a:t>ODC</a:t>
            </a:r>
            <a:r>
              <a:rPr lang="en-US" baseline="-25000" dirty="0" err="1">
                <a:solidFill>
                  <a:schemeClr val="bg2"/>
                </a:solidFill>
              </a:rPr>
              <a:t>c</a:t>
            </a:r>
            <a:r>
              <a:rPr lang="en-US" dirty="0">
                <a:solidFill>
                  <a:schemeClr val="bg2"/>
                </a:solidFill>
              </a:rPr>
              <a:t> = (∂</a:t>
            </a:r>
            <a:r>
              <a:rPr lang="en-US" dirty="0" err="1">
                <a:solidFill>
                  <a:schemeClr val="bg2"/>
                </a:solidFill>
              </a:rPr>
              <a:t>f</a:t>
            </a:r>
            <a:r>
              <a:rPr lang="en-US" baseline="-25000" dirty="0" err="1">
                <a:solidFill>
                  <a:schemeClr val="bg2"/>
                </a:solidFill>
              </a:rPr>
              <a:t>e</a:t>
            </a:r>
            <a:r>
              <a:rPr lang="en-US" dirty="0">
                <a:solidFill>
                  <a:schemeClr val="bg2"/>
                </a:solidFill>
              </a:rPr>
              <a:t>/∂c)</a:t>
            </a:r>
            <a:r>
              <a:rPr lang="ja-JP" altLang="en-US" dirty="0">
                <a:solidFill>
                  <a:schemeClr val="bg2"/>
                </a:solidFill>
              </a:rPr>
              <a:t>’</a:t>
            </a:r>
            <a:r>
              <a:rPr lang="en-US" dirty="0">
                <a:solidFill>
                  <a:schemeClr val="bg2"/>
                </a:solidFill>
              </a:rPr>
              <a:t> = b</a:t>
            </a:r>
          </a:p>
          <a:p>
            <a:r>
              <a:rPr lang="en-US" dirty="0">
                <a:solidFill>
                  <a:schemeClr val="bg2"/>
                </a:solidFill>
              </a:rPr>
              <a:t>ODC</a:t>
            </a:r>
            <a:r>
              <a:rPr lang="en-US" sz="2000" dirty="0">
                <a:solidFill>
                  <a:schemeClr val="bg2"/>
                </a:solidFill>
              </a:rPr>
              <a:t>x</a:t>
            </a:r>
            <a:r>
              <a:rPr lang="en-US" sz="2000" baseline="-25000" dirty="0">
                <a:solidFill>
                  <a:schemeClr val="bg2"/>
                </a:solidFill>
              </a:rPr>
              <a:t>1</a:t>
            </a:r>
            <a:r>
              <a:rPr lang="en-US" dirty="0">
                <a:solidFill>
                  <a:schemeClr val="bg2"/>
                </a:solidFill>
              </a:rPr>
              <a:t> = </a:t>
            </a:r>
            <a:r>
              <a:rPr lang="en-US" dirty="0" err="1">
                <a:solidFill>
                  <a:schemeClr val="bg2"/>
                </a:solidFill>
              </a:rPr>
              <a:t>ODC</a:t>
            </a:r>
            <a:r>
              <a:rPr lang="en-US" baseline="-25000" dirty="0" err="1">
                <a:solidFill>
                  <a:schemeClr val="bg2"/>
                </a:solidFill>
              </a:rPr>
              <a:t>b</a:t>
            </a:r>
            <a:r>
              <a:rPr lang="en-US" dirty="0">
                <a:solidFill>
                  <a:schemeClr val="bg2"/>
                </a:solidFill>
              </a:rPr>
              <a:t> + (∂</a:t>
            </a:r>
            <a:r>
              <a:rPr lang="en-US" dirty="0" err="1">
                <a:solidFill>
                  <a:schemeClr val="bg2"/>
                </a:solidFill>
              </a:rPr>
              <a:t>f</a:t>
            </a:r>
            <a:r>
              <a:rPr lang="en-US" baseline="-25000" dirty="0" err="1">
                <a:solidFill>
                  <a:schemeClr val="bg2"/>
                </a:solidFill>
              </a:rPr>
              <a:t>b</a:t>
            </a:r>
            <a:r>
              <a:rPr lang="en-US" dirty="0">
                <a:solidFill>
                  <a:schemeClr val="bg2"/>
                </a:solidFill>
              </a:rPr>
              <a:t>/∂x</a:t>
            </a:r>
            <a:r>
              <a:rPr lang="en-US" baseline="-25000" dirty="0">
                <a:solidFill>
                  <a:schemeClr val="bg2"/>
                </a:solidFill>
              </a:rPr>
              <a:t>1</a:t>
            </a:r>
            <a:r>
              <a:rPr lang="en-US" dirty="0">
                <a:solidFill>
                  <a:schemeClr val="bg2"/>
                </a:solidFill>
              </a:rPr>
              <a:t>)</a:t>
            </a:r>
            <a:r>
              <a:rPr lang="ja-JP" altLang="en-US" dirty="0">
                <a:solidFill>
                  <a:schemeClr val="bg2"/>
                </a:solidFill>
              </a:rPr>
              <a:t>’</a:t>
            </a:r>
            <a:r>
              <a:rPr lang="en-US" dirty="0">
                <a:solidFill>
                  <a:schemeClr val="bg2"/>
                </a:solidFill>
              </a:rPr>
              <a:t> = c + a</a:t>
            </a:r>
            <a:r>
              <a:rPr lang="en-US" baseline="-25000" dirty="0">
                <a:solidFill>
                  <a:schemeClr val="bg2"/>
                </a:solidFill>
              </a:rPr>
              <a:t>1</a:t>
            </a:r>
            <a:endParaRPr lang="en-US" dirty="0"/>
          </a:p>
        </p:txBody>
      </p:sp>
      <p:grpSp>
        <p:nvGrpSpPr>
          <p:cNvPr id="1459275" name="Group 75"/>
          <p:cNvGrpSpPr>
            <a:grpSpLocks/>
          </p:cNvGrpSpPr>
          <p:nvPr/>
        </p:nvGrpSpPr>
        <p:grpSpPr bwMode="auto">
          <a:xfrm>
            <a:off x="5118100" y="1095375"/>
            <a:ext cx="2130425" cy="2555875"/>
            <a:chOff x="3090" y="699"/>
            <a:chExt cx="1342" cy="1610"/>
          </a:xfrm>
        </p:grpSpPr>
        <p:grpSp>
          <p:nvGrpSpPr>
            <p:cNvPr id="1459269" name="Group 69"/>
            <p:cNvGrpSpPr>
              <a:grpSpLocks/>
            </p:cNvGrpSpPr>
            <p:nvPr/>
          </p:nvGrpSpPr>
          <p:grpSpPr bwMode="auto">
            <a:xfrm>
              <a:off x="3579" y="987"/>
              <a:ext cx="346" cy="374"/>
              <a:chOff x="992" y="1252"/>
              <a:chExt cx="346" cy="374"/>
            </a:xfrm>
          </p:grpSpPr>
          <p:sp>
            <p:nvSpPr>
              <p:cNvPr id="1459214" name="Arc 14"/>
              <p:cNvSpPr>
                <a:spLocks/>
              </p:cNvSpPr>
              <p:nvPr/>
            </p:nvSpPr>
            <p:spPr bwMode="auto">
              <a:xfrm rot="-5400000">
                <a:off x="892" y="1352"/>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15" name="Arc 15"/>
              <p:cNvSpPr>
                <a:spLocks/>
              </p:cNvSpPr>
              <p:nvPr/>
            </p:nvSpPr>
            <p:spPr bwMode="auto">
              <a:xfrm rot="16200000" flipV="1">
                <a:off x="1065" y="1352"/>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16" name="Arc 16"/>
              <p:cNvSpPr>
                <a:spLocks/>
              </p:cNvSpPr>
              <p:nvPr/>
            </p:nvSpPr>
            <p:spPr bwMode="auto">
              <a:xfrm rot="-5400000">
                <a:off x="1036" y="149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17" name="Arc 17"/>
              <p:cNvSpPr>
                <a:spLocks/>
              </p:cNvSpPr>
              <p:nvPr/>
            </p:nvSpPr>
            <p:spPr bwMode="auto">
              <a:xfrm rot="16200000" flipV="1">
                <a:off x="1209" y="149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59272" name="Group 72"/>
            <p:cNvGrpSpPr>
              <a:grpSpLocks/>
            </p:cNvGrpSpPr>
            <p:nvPr/>
          </p:nvGrpSpPr>
          <p:grpSpPr bwMode="auto">
            <a:xfrm>
              <a:off x="3176" y="1621"/>
              <a:ext cx="346" cy="374"/>
              <a:chOff x="589" y="1886"/>
              <a:chExt cx="346" cy="374"/>
            </a:xfrm>
          </p:grpSpPr>
          <p:sp>
            <p:nvSpPr>
              <p:cNvPr id="1459228" name="Arc 28"/>
              <p:cNvSpPr>
                <a:spLocks/>
              </p:cNvSpPr>
              <p:nvPr/>
            </p:nvSpPr>
            <p:spPr bwMode="auto">
              <a:xfrm rot="-5400000">
                <a:off x="489" y="1986"/>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29" name="Arc 29"/>
              <p:cNvSpPr>
                <a:spLocks/>
              </p:cNvSpPr>
              <p:nvPr/>
            </p:nvSpPr>
            <p:spPr bwMode="auto">
              <a:xfrm rot="16200000" flipV="1">
                <a:off x="662" y="1986"/>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0" name="Arc 30"/>
              <p:cNvSpPr>
                <a:spLocks/>
              </p:cNvSpPr>
              <p:nvPr/>
            </p:nvSpPr>
            <p:spPr bwMode="auto">
              <a:xfrm rot="-5400000">
                <a:off x="633" y="213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1" name="Arc 31"/>
              <p:cNvSpPr>
                <a:spLocks/>
              </p:cNvSpPr>
              <p:nvPr/>
            </p:nvSpPr>
            <p:spPr bwMode="auto">
              <a:xfrm rot="16200000" flipV="1">
                <a:off x="806" y="213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59273" name="Group 73"/>
            <p:cNvGrpSpPr>
              <a:grpSpLocks/>
            </p:cNvGrpSpPr>
            <p:nvPr/>
          </p:nvGrpSpPr>
          <p:grpSpPr bwMode="auto">
            <a:xfrm>
              <a:off x="3982" y="1621"/>
              <a:ext cx="346" cy="374"/>
              <a:chOff x="1395" y="1886"/>
              <a:chExt cx="346" cy="374"/>
            </a:xfrm>
          </p:grpSpPr>
          <p:sp>
            <p:nvSpPr>
              <p:cNvPr id="1459233" name="Arc 33"/>
              <p:cNvSpPr>
                <a:spLocks/>
              </p:cNvSpPr>
              <p:nvPr/>
            </p:nvSpPr>
            <p:spPr bwMode="auto">
              <a:xfrm rot="-5400000">
                <a:off x="1295" y="1986"/>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4" name="Arc 34"/>
              <p:cNvSpPr>
                <a:spLocks/>
              </p:cNvSpPr>
              <p:nvPr/>
            </p:nvSpPr>
            <p:spPr bwMode="auto">
              <a:xfrm rot="16200000" flipV="1">
                <a:off x="1468" y="1986"/>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5" name="Arc 35"/>
              <p:cNvSpPr>
                <a:spLocks/>
              </p:cNvSpPr>
              <p:nvPr/>
            </p:nvSpPr>
            <p:spPr bwMode="auto">
              <a:xfrm rot="-5400000">
                <a:off x="1439" y="213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6" name="Arc 36"/>
              <p:cNvSpPr>
                <a:spLocks/>
              </p:cNvSpPr>
              <p:nvPr/>
            </p:nvSpPr>
            <p:spPr bwMode="auto">
              <a:xfrm rot="16200000" flipV="1">
                <a:off x="1612" y="213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59237" name="Line 37"/>
            <p:cNvSpPr>
              <a:spLocks noChangeShapeType="1"/>
            </p:cNvSpPr>
            <p:nvPr/>
          </p:nvSpPr>
          <p:spPr bwMode="auto">
            <a:xfrm>
              <a:off x="3263" y="190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39" name="Line 39"/>
            <p:cNvSpPr>
              <a:spLocks noChangeShapeType="1"/>
            </p:cNvSpPr>
            <p:nvPr/>
          </p:nvSpPr>
          <p:spPr bwMode="auto">
            <a:xfrm>
              <a:off x="4242" y="190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42" name="Line 42"/>
            <p:cNvSpPr>
              <a:spLocks noChangeShapeType="1"/>
            </p:cNvSpPr>
            <p:nvPr/>
          </p:nvSpPr>
          <p:spPr bwMode="auto">
            <a:xfrm flipV="1">
              <a:off x="3349" y="1448"/>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43" name="Line 43"/>
            <p:cNvSpPr>
              <a:spLocks noChangeShapeType="1"/>
            </p:cNvSpPr>
            <p:nvPr/>
          </p:nvSpPr>
          <p:spPr bwMode="auto">
            <a:xfrm flipV="1">
              <a:off x="4155" y="1448"/>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45" name="Line 45"/>
            <p:cNvSpPr>
              <a:spLocks noChangeShapeType="1"/>
            </p:cNvSpPr>
            <p:nvPr/>
          </p:nvSpPr>
          <p:spPr bwMode="auto">
            <a:xfrm>
              <a:off x="3839" y="1275"/>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49" name="Line 49"/>
            <p:cNvSpPr>
              <a:spLocks noChangeShapeType="1"/>
            </p:cNvSpPr>
            <p:nvPr/>
          </p:nvSpPr>
          <p:spPr bwMode="auto">
            <a:xfrm>
              <a:off x="3666" y="1275"/>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52" name="Line 52"/>
            <p:cNvSpPr>
              <a:spLocks noChangeShapeType="1"/>
            </p:cNvSpPr>
            <p:nvPr/>
          </p:nvSpPr>
          <p:spPr bwMode="auto">
            <a:xfrm>
              <a:off x="3435" y="190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53" name="Line 53"/>
            <p:cNvSpPr>
              <a:spLocks noChangeShapeType="1"/>
            </p:cNvSpPr>
            <p:nvPr/>
          </p:nvSpPr>
          <p:spPr bwMode="auto">
            <a:xfrm>
              <a:off x="4069" y="190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57" name="Line 57"/>
            <p:cNvSpPr>
              <a:spLocks noChangeShapeType="1"/>
            </p:cNvSpPr>
            <p:nvPr/>
          </p:nvSpPr>
          <p:spPr bwMode="auto">
            <a:xfrm>
              <a:off x="3752" y="75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59" name="Text Box 59"/>
            <p:cNvSpPr txBox="1">
              <a:spLocks noChangeArrowheads="1"/>
            </p:cNvSpPr>
            <p:nvPr/>
          </p:nvSpPr>
          <p:spPr bwMode="auto">
            <a:xfrm>
              <a:off x="3175" y="1390"/>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59260" name="Text Box 60"/>
            <p:cNvSpPr txBox="1">
              <a:spLocks noChangeArrowheads="1"/>
            </p:cNvSpPr>
            <p:nvPr/>
          </p:nvSpPr>
          <p:spPr bwMode="auto">
            <a:xfrm>
              <a:off x="4158" y="1390"/>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59262" name="Text Box 62"/>
            <p:cNvSpPr txBox="1">
              <a:spLocks noChangeArrowheads="1"/>
            </p:cNvSpPr>
            <p:nvPr/>
          </p:nvSpPr>
          <p:spPr bwMode="auto">
            <a:xfrm>
              <a:off x="3753" y="699"/>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e</a:t>
              </a:r>
            </a:p>
          </p:txBody>
        </p:sp>
        <p:sp>
          <p:nvSpPr>
            <p:cNvPr id="1459263" name="Text Box 63"/>
            <p:cNvSpPr txBox="1">
              <a:spLocks noChangeArrowheads="1"/>
            </p:cNvSpPr>
            <p:nvPr/>
          </p:nvSpPr>
          <p:spPr bwMode="auto">
            <a:xfrm>
              <a:off x="3090" y="2078"/>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x1</a:t>
              </a:r>
            </a:p>
          </p:txBody>
        </p:sp>
        <p:sp>
          <p:nvSpPr>
            <p:cNvPr id="1459264" name="Text Box 64"/>
            <p:cNvSpPr txBox="1">
              <a:spLocks noChangeArrowheads="1"/>
            </p:cNvSpPr>
            <p:nvPr/>
          </p:nvSpPr>
          <p:spPr bwMode="auto">
            <a:xfrm>
              <a:off x="4184" y="2078"/>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x4</a:t>
              </a:r>
            </a:p>
          </p:txBody>
        </p:sp>
        <p:sp>
          <p:nvSpPr>
            <p:cNvPr id="1459265" name="Text Box 65"/>
            <p:cNvSpPr txBox="1">
              <a:spLocks noChangeArrowheads="1"/>
            </p:cNvSpPr>
            <p:nvPr/>
          </p:nvSpPr>
          <p:spPr bwMode="auto">
            <a:xfrm>
              <a:off x="3896" y="2078"/>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a2</a:t>
              </a:r>
            </a:p>
          </p:txBody>
        </p:sp>
        <p:sp>
          <p:nvSpPr>
            <p:cNvPr id="1459266" name="Text Box 66"/>
            <p:cNvSpPr txBox="1">
              <a:spLocks noChangeArrowheads="1"/>
            </p:cNvSpPr>
            <p:nvPr/>
          </p:nvSpPr>
          <p:spPr bwMode="auto">
            <a:xfrm>
              <a:off x="3378" y="2078"/>
              <a:ext cx="24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a1</a:t>
              </a:r>
            </a:p>
          </p:txBody>
        </p:sp>
        <p:sp>
          <p:nvSpPr>
            <p:cNvPr id="1459270" name="Line 70"/>
            <p:cNvSpPr>
              <a:spLocks noChangeShapeType="1"/>
            </p:cNvSpPr>
            <p:nvPr/>
          </p:nvSpPr>
          <p:spPr bwMode="auto">
            <a:xfrm>
              <a:off x="3348" y="1448"/>
              <a:ext cx="31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59271" name="Line 71"/>
            <p:cNvSpPr>
              <a:spLocks noChangeShapeType="1"/>
            </p:cNvSpPr>
            <p:nvPr/>
          </p:nvSpPr>
          <p:spPr bwMode="auto">
            <a:xfrm>
              <a:off x="3840" y="1448"/>
              <a:ext cx="31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40" name="Group 39"/>
          <p:cNvGrpSpPr/>
          <p:nvPr/>
        </p:nvGrpSpPr>
        <p:grpSpPr>
          <a:xfrm>
            <a:off x="4678895" y="4525452"/>
            <a:ext cx="241300" cy="369332"/>
            <a:chOff x="3569759" y="2307185"/>
            <a:chExt cx="241300" cy="369332"/>
          </a:xfrm>
        </p:grpSpPr>
        <p:sp>
          <p:nvSpPr>
            <p:cNvPr id="41" name="Text Box 207"/>
            <p:cNvSpPr txBox="1">
              <a:spLocks noChangeArrowheads="1"/>
            </p:cNvSpPr>
            <p:nvPr/>
          </p:nvSpPr>
          <p:spPr bwMode="auto">
            <a:xfrm>
              <a:off x="3569759" y="2307185"/>
              <a:ext cx="22754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0" tIns="0" rIns="0" bIns="0">
              <a:spAutoFit/>
            </a:bodyPr>
            <a:lstStyle/>
            <a:p>
              <a:r>
                <a:rPr lang="en-US" i="0" dirty="0">
                  <a:solidFill>
                    <a:schemeClr val="bg2">
                      <a:lumMod val="75000"/>
                    </a:schemeClr>
                  </a:solidFill>
                  <a:sym typeface="Symbol" charset="0"/>
                </a:rPr>
                <a:t></a:t>
              </a:r>
              <a:endParaRPr lang="en-US" i="0" baseline="-25000" dirty="0">
                <a:solidFill>
                  <a:schemeClr val="bg2">
                    <a:lumMod val="75000"/>
                  </a:schemeClr>
                </a:solidFill>
              </a:endParaRPr>
            </a:p>
          </p:txBody>
        </p:sp>
        <p:sp>
          <p:nvSpPr>
            <p:cNvPr id="42" name="Line 208"/>
            <p:cNvSpPr>
              <a:spLocks noChangeShapeType="1"/>
            </p:cNvSpPr>
            <p:nvPr/>
          </p:nvSpPr>
          <p:spPr bwMode="auto">
            <a:xfrm>
              <a:off x="3582459" y="2384973"/>
              <a:ext cx="228600" cy="0"/>
            </a:xfrm>
            <a:prstGeom prst="line">
              <a:avLst/>
            </a:prstGeom>
            <a:noFill/>
            <a:ln w="25400">
              <a:solidFill>
                <a:schemeClr val="bg2">
                  <a:lumMod val="7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solidFill>
                  <a:schemeClr val="bg2">
                    <a:lumMod val="75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927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59276">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5927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73519D0F-A0EA-E445-BA05-616F8DA08760}" type="slidenum">
              <a:rPr lang="en-US"/>
              <a:pPr/>
              <a:t>25</a:t>
            </a:fld>
            <a:endParaRPr lang="en-US"/>
          </a:p>
        </p:txBody>
      </p:sp>
      <p:sp>
        <p:nvSpPr>
          <p:cNvPr id="1461250" name="Rectangle 2"/>
          <p:cNvSpPr>
            <a:spLocks noGrp="1" noChangeArrowheads="1"/>
          </p:cNvSpPr>
          <p:nvPr>
            <p:ph type="title"/>
          </p:nvPr>
        </p:nvSpPr>
        <p:spPr/>
        <p:txBody>
          <a:bodyPr/>
          <a:lstStyle/>
          <a:p>
            <a:r>
              <a:rPr lang="en-US"/>
              <a:t>Non-tree network traversal</a:t>
            </a:r>
          </a:p>
        </p:txBody>
      </p:sp>
      <p:sp>
        <p:nvSpPr>
          <p:cNvPr id="1461251" name="Rectangle 3"/>
          <p:cNvSpPr>
            <a:spLocks noGrp="1" noChangeArrowheads="1"/>
          </p:cNvSpPr>
          <p:nvPr>
            <p:ph type="body" sz="half" idx="1"/>
          </p:nvPr>
        </p:nvSpPr>
        <p:spPr>
          <a:xfrm>
            <a:off x="228600" y="1104900"/>
            <a:ext cx="5530850" cy="5181600"/>
          </a:xfrm>
        </p:spPr>
        <p:txBody>
          <a:bodyPr/>
          <a:lstStyle/>
          <a:p>
            <a:pPr marL="0" indent="0"/>
            <a:r>
              <a:rPr lang="en-US" sz="2400"/>
              <a:t>General networks have forks and fanout reconvergence</a:t>
            </a:r>
          </a:p>
          <a:p>
            <a:pPr marL="0" indent="0"/>
            <a:r>
              <a:rPr lang="en-US" sz="2400"/>
              <a:t>For each fork point, the contribution to the </a:t>
            </a:r>
            <a:r>
              <a:rPr lang="en-US" sz="2400">
                <a:solidFill>
                  <a:schemeClr val="bg2"/>
                </a:solidFill>
              </a:rPr>
              <a:t>ODC</a:t>
            </a:r>
            <a:r>
              <a:rPr lang="en-US" sz="2400"/>
              <a:t> depends on both paths</a:t>
            </a:r>
          </a:p>
          <a:p>
            <a:pPr marL="0" indent="0"/>
            <a:r>
              <a:rPr lang="en-US" sz="2400"/>
              <a:t>Network traversal cannot be applied in a straightforward way</a:t>
            </a:r>
          </a:p>
          <a:p>
            <a:pPr marL="0" indent="0"/>
            <a:r>
              <a:rPr lang="en-US" sz="2400"/>
              <a:t>More elaborate analysis is needed</a:t>
            </a:r>
          </a:p>
        </p:txBody>
      </p:sp>
      <p:pic>
        <p:nvPicPr>
          <p:cNvPr id="1461252"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200775" y="1508125"/>
            <a:ext cx="2171700" cy="2266950"/>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E40E002F-953B-484A-B597-99A336036550}" type="slidenum">
              <a:rPr lang="en-US"/>
              <a:pPr/>
              <a:t>26</a:t>
            </a:fld>
            <a:endParaRPr lang="en-US"/>
          </a:p>
        </p:txBody>
      </p:sp>
      <p:sp>
        <p:nvSpPr>
          <p:cNvPr id="1463298" name="Rectangle 2"/>
          <p:cNvSpPr>
            <a:spLocks noGrp="1" noChangeArrowheads="1"/>
          </p:cNvSpPr>
          <p:nvPr>
            <p:ph type="title"/>
          </p:nvPr>
        </p:nvSpPr>
        <p:spPr/>
        <p:txBody>
          <a:bodyPr/>
          <a:lstStyle/>
          <a:p>
            <a:r>
              <a:rPr lang="en-US"/>
              <a:t>Two-way fork</a:t>
            </a:r>
          </a:p>
        </p:txBody>
      </p:sp>
      <p:sp>
        <p:nvSpPr>
          <p:cNvPr id="1463299" name="Rectangle 3"/>
          <p:cNvSpPr>
            <a:spLocks noGrp="1" noChangeArrowheads="1"/>
          </p:cNvSpPr>
          <p:nvPr>
            <p:ph type="body" sz="half" idx="1"/>
          </p:nvPr>
        </p:nvSpPr>
        <p:spPr>
          <a:xfrm>
            <a:off x="228600" y="1041400"/>
            <a:ext cx="5772150" cy="5245100"/>
          </a:xfrm>
        </p:spPr>
        <p:txBody>
          <a:bodyPr/>
          <a:lstStyle/>
          <a:p>
            <a:pPr marL="0" indent="0"/>
            <a:r>
              <a:rPr lang="en-US" sz="2400" dirty="0"/>
              <a:t>Compute </a:t>
            </a:r>
            <a:r>
              <a:rPr lang="en-US" sz="2400" dirty="0">
                <a:solidFill>
                  <a:schemeClr val="bg2"/>
                </a:solidFill>
              </a:rPr>
              <a:t>ODC</a:t>
            </a:r>
            <a:r>
              <a:rPr lang="en-US" sz="2400" dirty="0"/>
              <a:t> sets associated with edges</a:t>
            </a:r>
          </a:p>
          <a:p>
            <a:pPr marL="0" indent="0"/>
            <a:r>
              <a:rPr lang="en-US" sz="2400" dirty="0"/>
              <a:t>Recombine ODCs at fork point</a:t>
            </a:r>
          </a:p>
          <a:p>
            <a:pPr marL="0" indent="0"/>
            <a:r>
              <a:rPr lang="en-US" sz="2400" dirty="0"/>
              <a:t>Theorem:</a:t>
            </a:r>
          </a:p>
          <a:p>
            <a:pPr lvl="1"/>
            <a:r>
              <a:rPr lang="en-US" sz="2000" dirty="0" err="1">
                <a:solidFill>
                  <a:schemeClr val="bg2"/>
                </a:solidFill>
              </a:rPr>
              <a:t>ODC</a:t>
            </a:r>
            <a:r>
              <a:rPr lang="en-US" sz="2000" baseline="-25000" dirty="0" err="1">
                <a:solidFill>
                  <a:schemeClr val="bg2"/>
                </a:solidFill>
              </a:rPr>
              <a:t>x</a:t>
            </a:r>
            <a:r>
              <a:rPr lang="en-US" sz="2000" dirty="0">
                <a:solidFill>
                  <a:schemeClr val="bg2"/>
                </a:solidFill>
              </a:rPr>
              <a:t> = </a:t>
            </a:r>
            <a:r>
              <a:rPr lang="en-US" sz="2000" dirty="0" err="1">
                <a:solidFill>
                  <a:schemeClr val="bg2"/>
                </a:solidFill>
              </a:rPr>
              <a:t>ODC</a:t>
            </a:r>
            <a:r>
              <a:rPr lang="en-US" sz="2000" baseline="-25000" dirty="0" err="1">
                <a:solidFill>
                  <a:schemeClr val="bg2"/>
                </a:solidFill>
              </a:rPr>
              <a:t>x,y|x</a:t>
            </a:r>
            <a:r>
              <a:rPr lang="en-US" sz="2000" baseline="-25000" dirty="0">
                <a:solidFill>
                  <a:schemeClr val="bg2"/>
                </a:solidFill>
              </a:rPr>
              <a:t>=x</a:t>
            </a:r>
            <a:r>
              <a:rPr lang="ja-JP" altLang="en-US" sz="2000" baseline="-25000" dirty="0">
                <a:solidFill>
                  <a:schemeClr val="bg2"/>
                </a:solidFill>
              </a:rPr>
              <a:t>’</a:t>
            </a:r>
            <a:r>
              <a:rPr lang="en-US" sz="2000" dirty="0">
                <a:solidFill>
                  <a:schemeClr val="bg2"/>
                </a:solidFill>
              </a:rPr>
              <a:t>     </a:t>
            </a:r>
            <a:r>
              <a:rPr lang="en-US" sz="2000" dirty="0" err="1">
                <a:solidFill>
                  <a:schemeClr val="bg2"/>
                </a:solidFill>
                <a:sym typeface="Symbol" charset="0"/>
              </a:rPr>
              <a:t>ODC</a:t>
            </a:r>
            <a:r>
              <a:rPr lang="en-US" sz="2000" baseline="-25000" dirty="0" err="1">
                <a:solidFill>
                  <a:schemeClr val="bg2"/>
                </a:solidFill>
                <a:sym typeface="Symbol" charset="0"/>
              </a:rPr>
              <a:t>x,z</a:t>
            </a:r>
            <a:endParaRPr lang="en-US" sz="2000" baseline="-25000" dirty="0">
              <a:solidFill>
                <a:schemeClr val="bg2"/>
              </a:solidFill>
              <a:sym typeface="Symbol" charset="0"/>
            </a:endParaRPr>
          </a:p>
          <a:p>
            <a:pPr lvl="1"/>
            <a:r>
              <a:rPr lang="en-US" sz="2000" dirty="0" err="1">
                <a:solidFill>
                  <a:schemeClr val="bg2"/>
                </a:solidFill>
              </a:rPr>
              <a:t>ODC</a:t>
            </a:r>
            <a:r>
              <a:rPr lang="en-US" sz="2000" baseline="-25000" dirty="0" err="1">
                <a:solidFill>
                  <a:schemeClr val="bg2"/>
                </a:solidFill>
              </a:rPr>
              <a:t>x</a:t>
            </a:r>
            <a:r>
              <a:rPr lang="en-US" sz="2000" dirty="0">
                <a:solidFill>
                  <a:schemeClr val="bg2"/>
                </a:solidFill>
              </a:rPr>
              <a:t> = </a:t>
            </a:r>
            <a:r>
              <a:rPr lang="en-US" sz="2000" dirty="0" err="1">
                <a:solidFill>
                  <a:schemeClr val="bg2"/>
                </a:solidFill>
              </a:rPr>
              <a:t>ODC</a:t>
            </a:r>
            <a:r>
              <a:rPr lang="en-US" sz="2000" baseline="-25000" dirty="0" err="1">
                <a:solidFill>
                  <a:schemeClr val="bg2"/>
                </a:solidFill>
              </a:rPr>
              <a:t>x,z|x</a:t>
            </a:r>
            <a:r>
              <a:rPr lang="en-US" sz="2000" baseline="-25000" dirty="0">
                <a:solidFill>
                  <a:schemeClr val="bg2"/>
                </a:solidFill>
              </a:rPr>
              <a:t>=x</a:t>
            </a:r>
            <a:r>
              <a:rPr lang="ja-JP" altLang="en-US" sz="2000" baseline="-25000" dirty="0">
                <a:solidFill>
                  <a:schemeClr val="bg2"/>
                </a:solidFill>
              </a:rPr>
              <a:t>’</a:t>
            </a:r>
            <a:r>
              <a:rPr lang="en-US" sz="2000" dirty="0">
                <a:solidFill>
                  <a:schemeClr val="bg2"/>
                </a:solidFill>
              </a:rPr>
              <a:t>       </a:t>
            </a:r>
            <a:r>
              <a:rPr lang="en-US" sz="2000" dirty="0" err="1">
                <a:solidFill>
                  <a:schemeClr val="bg2"/>
                </a:solidFill>
                <a:sym typeface="Symbol" charset="0"/>
              </a:rPr>
              <a:t>ODC</a:t>
            </a:r>
            <a:r>
              <a:rPr lang="en-US" sz="2000" baseline="-25000" dirty="0" err="1">
                <a:solidFill>
                  <a:schemeClr val="bg2"/>
                </a:solidFill>
                <a:sym typeface="Symbol" charset="0"/>
              </a:rPr>
              <a:t>x,y</a:t>
            </a:r>
            <a:endParaRPr lang="en-US" sz="2000" baseline="-25000" dirty="0">
              <a:solidFill>
                <a:schemeClr val="bg2"/>
              </a:solidFill>
              <a:sym typeface="Symbol" charset="0"/>
            </a:endParaRPr>
          </a:p>
          <a:p>
            <a:pPr marL="0" indent="0"/>
            <a:r>
              <a:rPr lang="en-US" sz="2400" dirty="0"/>
              <a:t>Multi-way forks can be reduced to a sequence of two-way forks</a:t>
            </a:r>
          </a:p>
        </p:txBody>
      </p:sp>
      <p:pic>
        <p:nvPicPr>
          <p:cNvPr id="1463300"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516563" y="1770063"/>
            <a:ext cx="3208337" cy="2974975"/>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grpSp>
        <p:nvGrpSpPr>
          <p:cNvPr id="2" name="Group 1"/>
          <p:cNvGrpSpPr/>
          <p:nvPr/>
        </p:nvGrpSpPr>
        <p:grpSpPr>
          <a:xfrm>
            <a:off x="2782359" y="2764385"/>
            <a:ext cx="241300" cy="369332"/>
            <a:chOff x="3569759" y="2307185"/>
            <a:chExt cx="241300" cy="369332"/>
          </a:xfrm>
        </p:grpSpPr>
        <p:sp>
          <p:nvSpPr>
            <p:cNvPr id="8" name="Text Box 207"/>
            <p:cNvSpPr txBox="1">
              <a:spLocks noChangeArrowheads="1"/>
            </p:cNvSpPr>
            <p:nvPr/>
          </p:nvSpPr>
          <p:spPr bwMode="auto">
            <a:xfrm>
              <a:off x="3569759" y="2307185"/>
              <a:ext cx="22754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0" tIns="0" rIns="0" bIns="0">
              <a:spAutoFit/>
            </a:bodyPr>
            <a:lstStyle/>
            <a:p>
              <a:r>
                <a:rPr lang="en-US" i="0" dirty="0">
                  <a:solidFill>
                    <a:schemeClr val="bg2">
                      <a:lumMod val="75000"/>
                    </a:schemeClr>
                  </a:solidFill>
                  <a:sym typeface="Symbol" charset="0"/>
                </a:rPr>
                <a:t></a:t>
              </a:r>
              <a:endParaRPr lang="en-US" i="0" baseline="-25000" dirty="0">
                <a:solidFill>
                  <a:schemeClr val="bg2">
                    <a:lumMod val="75000"/>
                  </a:schemeClr>
                </a:solidFill>
              </a:endParaRPr>
            </a:p>
          </p:txBody>
        </p:sp>
        <p:sp>
          <p:nvSpPr>
            <p:cNvPr id="9" name="Line 208"/>
            <p:cNvSpPr>
              <a:spLocks noChangeShapeType="1"/>
            </p:cNvSpPr>
            <p:nvPr/>
          </p:nvSpPr>
          <p:spPr bwMode="auto">
            <a:xfrm>
              <a:off x="3582459" y="2384973"/>
              <a:ext cx="228600" cy="0"/>
            </a:xfrm>
            <a:prstGeom prst="line">
              <a:avLst/>
            </a:prstGeom>
            <a:noFill/>
            <a:ln w="25400">
              <a:solidFill>
                <a:schemeClr val="bg2">
                  <a:lumMod val="7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solidFill>
                  <a:schemeClr val="bg2">
                    <a:lumMod val="75000"/>
                  </a:schemeClr>
                </a:solidFill>
              </a:endParaRPr>
            </a:p>
          </p:txBody>
        </p:sp>
      </p:grpSp>
      <p:grpSp>
        <p:nvGrpSpPr>
          <p:cNvPr id="17" name="Group 16"/>
          <p:cNvGrpSpPr/>
          <p:nvPr/>
        </p:nvGrpSpPr>
        <p:grpSpPr>
          <a:xfrm>
            <a:off x="2782359" y="3158085"/>
            <a:ext cx="241300" cy="369332"/>
            <a:chOff x="3569759" y="2307185"/>
            <a:chExt cx="241300" cy="369332"/>
          </a:xfrm>
        </p:grpSpPr>
        <p:sp>
          <p:nvSpPr>
            <p:cNvPr id="18" name="Text Box 207"/>
            <p:cNvSpPr txBox="1">
              <a:spLocks noChangeArrowheads="1"/>
            </p:cNvSpPr>
            <p:nvPr/>
          </p:nvSpPr>
          <p:spPr bwMode="auto">
            <a:xfrm>
              <a:off x="3569759" y="2307185"/>
              <a:ext cx="22754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0" tIns="0" rIns="0" bIns="0">
              <a:spAutoFit/>
            </a:bodyPr>
            <a:lstStyle/>
            <a:p>
              <a:r>
                <a:rPr lang="en-US" i="0" dirty="0">
                  <a:solidFill>
                    <a:schemeClr val="bg2">
                      <a:lumMod val="75000"/>
                    </a:schemeClr>
                  </a:solidFill>
                  <a:sym typeface="Symbol" charset="0"/>
                </a:rPr>
                <a:t></a:t>
              </a:r>
              <a:endParaRPr lang="en-US" i="0" baseline="-25000" dirty="0">
                <a:solidFill>
                  <a:schemeClr val="bg2">
                    <a:lumMod val="75000"/>
                  </a:schemeClr>
                </a:solidFill>
              </a:endParaRPr>
            </a:p>
          </p:txBody>
        </p:sp>
        <p:sp>
          <p:nvSpPr>
            <p:cNvPr id="19" name="Line 208"/>
            <p:cNvSpPr>
              <a:spLocks noChangeShapeType="1"/>
            </p:cNvSpPr>
            <p:nvPr/>
          </p:nvSpPr>
          <p:spPr bwMode="auto">
            <a:xfrm>
              <a:off x="3582459" y="2384973"/>
              <a:ext cx="228600" cy="0"/>
            </a:xfrm>
            <a:prstGeom prst="line">
              <a:avLst/>
            </a:prstGeom>
            <a:noFill/>
            <a:ln w="25400">
              <a:solidFill>
                <a:schemeClr val="bg2">
                  <a:lumMod val="75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solidFill>
                  <a:schemeClr val="bg2">
                    <a:lumMod val="75000"/>
                  </a:schemeClr>
                </a:solidFill>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Footer Placeholder 3"/>
          <p:cNvSpPr>
            <a:spLocks noGrp="1"/>
          </p:cNvSpPr>
          <p:nvPr>
            <p:ph type="ftr" sz="quarter" idx="10"/>
          </p:nvPr>
        </p:nvSpPr>
        <p:spPr/>
        <p:txBody>
          <a:bodyPr/>
          <a:lstStyle/>
          <a:p>
            <a:r>
              <a:rPr lang="en-US"/>
              <a:t>(c) Giovanni De Micheli</a:t>
            </a:r>
          </a:p>
        </p:txBody>
      </p:sp>
      <p:sp>
        <p:nvSpPr>
          <p:cNvPr id="171" name="Slide Number Placeholder 4"/>
          <p:cNvSpPr>
            <a:spLocks noGrp="1"/>
          </p:cNvSpPr>
          <p:nvPr>
            <p:ph type="sldNum" sz="quarter" idx="11"/>
          </p:nvPr>
        </p:nvSpPr>
        <p:spPr/>
        <p:txBody>
          <a:bodyPr/>
          <a:lstStyle/>
          <a:p>
            <a:fld id="{81732415-F851-1046-A0B1-F92E03C6F2BF}" type="slidenum">
              <a:rPr lang="en-US"/>
              <a:pPr/>
              <a:t>27</a:t>
            </a:fld>
            <a:endParaRPr lang="en-US"/>
          </a:p>
        </p:txBody>
      </p:sp>
      <p:sp>
        <p:nvSpPr>
          <p:cNvPr id="1466370" name="Rectangle 2"/>
          <p:cNvSpPr>
            <a:spLocks noGrp="1" noChangeArrowheads="1"/>
          </p:cNvSpPr>
          <p:nvPr>
            <p:ph type="title"/>
          </p:nvPr>
        </p:nvSpPr>
        <p:spPr/>
        <p:txBody>
          <a:bodyPr/>
          <a:lstStyle/>
          <a:p>
            <a:r>
              <a:rPr lang="en-US"/>
              <a:t>Example</a:t>
            </a:r>
          </a:p>
        </p:txBody>
      </p:sp>
      <p:grpSp>
        <p:nvGrpSpPr>
          <p:cNvPr id="1466473" name="Group 105"/>
          <p:cNvGrpSpPr>
            <a:grpSpLocks/>
          </p:cNvGrpSpPr>
          <p:nvPr/>
        </p:nvGrpSpPr>
        <p:grpSpPr bwMode="auto">
          <a:xfrm>
            <a:off x="4843463" y="1095375"/>
            <a:ext cx="1974850" cy="3556000"/>
            <a:chOff x="172" y="748"/>
            <a:chExt cx="1244" cy="2240"/>
          </a:xfrm>
        </p:grpSpPr>
        <p:grpSp>
          <p:nvGrpSpPr>
            <p:cNvPr id="1466376" name="Group 8"/>
            <p:cNvGrpSpPr>
              <a:grpSpLocks noChangeAspect="1"/>
            </p:cNvGrpSpPr>
            <p:nvPr/>
          </p:nvGrpSpPr>
          <p:grpSpPr bwMode="auto">
            <a:xfrm>
              <a:off x="172" y="955"/>
              <a:ext cx="1244" cy="1783"/>
              <a:chOff x="633" y="1035"/>
              <a:chExt cx="1727" cy="2477"/>
            </a:xfrm>
          </p:grpSpPr>
          <p:grpSp>
            <p:nvGrpSpPr>
              <p:cNvPr id="1466377" name="Group 9"/>
              <p:cNvGrpSpPr>
                <a:grpSpLocks noChangeAspect="1"/>
              </p:cNvGrpSpPr>
              <p:nvPr/>
            </p:nvGrpSpPr>
            <p:grpSpPr bwMode="auto">
              <a:xfrm rot="-5400000">
                <a:off x="863" y="1266"/>
                <a:ext cx="345" cy="346"/>
                <a:chOff x="1151" y="1727"/>
                <a:chExt cx="345" cy="346"/>
              </a:xfrm>
            </p:grpSpPr>
            <p:sp>
              <p:nvSpPr>
                <p:cNvPr id="1466378" name="Arc 10"/>
                <p:cNvSpPr>
                  <a:spLocks noChangeAspect="1"/>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79" name="Arc 11"/>
                <p:cNvSpPr>
                  <a:spLocks noChangeAspect="1"/>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80" name="Line 12"/>
                <p:cNvSpPr>
                  <a:spLocks noChangeAspect="1"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6381" name="Group 13"/>
              <p:cNvGrpSpPr>
                <a:grpSpLocks noChangeAspect="1"/>
              </p:cNvGrpSpPr>
              <p:nvPr/>
            </p:nvGrpSpPr>
            <p:grpSpPr bwMode="auto">
              <a:xfrm rot="-5400000">
                <a:off x="1727" y="1266"/>
                <a:ext cx="374" cy="346"/>
                <a:chOff x="1727" y="1727"/>
                <a:chExt cx="374" cy="346"/>
              </a:xfrm>
            </p:grpSpPr>
            <p:sp>
              <p:nvSpPr>
                <p:cNvPr id="1466382" name="Arc 14"/>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83" name="Arc 15"/>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84" name="Arc 16"/>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85" name="Arc 17"/>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6386" name="Group 18"/>
              <p:cNvGrpSpPr>
                <a:grpSpLocks noChangeAspect="1"/>
              </p:cNvGrpSpPr>
              <p:nvPr/>
            </p:nvGrpSpPr>
            <p:grpSpPr bwMode="auto">
              <a:xfrm rot="-5400000">
                <a:off x="1266" y="2879"/>
                <a:ext cx="432" cy="346"/>
                <a:chOff x="2245" y="2303"/>
                <a:chExt cx="432" cy="346"/>
              </a:xfrm>
            </p:grpSpPr>
            <p:grpSp>
              <p:nvGrpSpPr>
                <p:cNvPr id="1466387" name="Group 19"/>
                <p:cNvGrpSpPr>
                  <a:grpSpLocks noChangeAspect="1"/>
                </p:cNvGrpSpPr>
                <p:nvPr/>
              </p:nvGrpSpPr>
              <p:grpSpPr bwMode="auto">
                <a:xfrm>
                  <a:off x="2303" y="2303"/>
                  <a:ext cx="374" cy="346"/>
                  <a:chOff x="2588" y="2417"/>
                  <a:chExt cx="374" cy="346"/>
                </a:xfrm>
              </p:grpSpPr>
              <p:sp>
                <p:nvSpPr>
                  <p:cNvPr id="1466388" name="Arc 20"/>
                  <p:cNvSpPr>
                    <a:spLocks noChangeAspect="1"/>
                  </p:cNvSpPr>
                  <p:nvPr/>
                </p:nvSpPr>
                <p:spPr bwMode="auto">
                  <a:xfrm>
                    <a:off x="2588" y="241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89" name="Arc 21"/>
                  <p:cNvSpPr>
                    <a:spLocks noChangeAspect="1"/>
                  </p:cNvSpPr>
                  <p:nvPr/>
                </p:nvSpPr>
                <p:spPr bwMode="auto">
                  <a:xfrm flipV="1">
                    <a:off x="2588" y="259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0" name="Arc 22"/>
                  <p:cNvSpPr>
                    <a:spLocks noChangeAspect="1"/>
                  </p:cNvSpPr>
                  <p:nvPr/>
                </p:nvSpPr>
                <p:spPr bwMode="auto">
                  <a:xfrm>
                    <a:off x="2588" y="241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1" name="Arc 23"/>
                  <p:cNvSpPr>
                    <a:spLocks noChangeAspect="1"/>
                  </p:cNvSpPr>
                  <p:nvPr/>
                </p:nvSpPr>
                <p:spPr bwMode="auto">
                  <a:xfrm flipV="1">
                    <a:off x="2588" y="259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6392" name="Group 24"/>
                <p:cNvGrpSpPr>
                  <a:grpSpLocks noChangeAspect="1"/>
                </p:cNvGrpSpPr>
                <p:nvPr/>
              </p:nvGrpSpPr>
              <p:grpSpPr bwMode="auto">
                <a:xfrm>
                  <a:off x="2245" y="2303"/>
                  <a:ext cx="86" cy="346"/>
                  <a:chOff x="2684" y="2513"/>
                  <a:chExt cx="86" cy="346"/>
                </a:xfrm>
              </p:grpSpPr>
              <p:sp>
                <p:nvSpPr>
                  <p:cNvPr id="1466393" name="Arc 25"/>
                  <p:cNvSpPr>
                    <a:spLocks noChangeAspect="1"/>
                  </p:cNvSpPr>
                  <p:nvPr/>
                </p:nvSpPr>
                <p:spPr bwMode="auto">
                  <a:xfrm>
                    <a:off x="2684" y="2513"/>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4" name="Arc 26"/>
                  <p:cNvSpPr>
                    <a:spLocks noChangeAspect="1"/>
                  </p:cNvSpPr>
                  <p:nvPr/>
                </p:nvSpPr>
                <p:spPr bwMode="auto">
                  <a:xfrm flipV="1">
                    <a:off x="2684" y="2686"/>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466395" name="Group 27"/>
              <p:cNvGrpSpPr>
                <a:grpSpLocks noChangeAspect="1"/>
              </p:cNvGrpSpPr>
              <p:nvPr/>
            </p:nvGrpSpPr>
            <p:grpSpPr bwMode="auto">
              <a:xfrm rot="-5400000">
                <a:off x="863" y="2072"/>
                <a:ext cx="374" cy="346"/>
                <a:chOff x="1727" y="1727"/>
                <a:chExt cx="374" cy="346"/>
              </a:xfrm>
            </p:grpSpPr>
            <p:sp>
              <p:nvSpPr>
                <p:cNvPr id="1466396" name="Arc 28"/>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7" name="Arc 29"/>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8" name="Arc 30"/>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399" name="Arc 31"/>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6400" name="Group 32"/>
              <p:cNvGrpSpPr>
                <a:grpSpLocks noChangeAspect="1"/>
              </p:cNvGrpSpPr>
              <p:nvPr/>
            </p:nvGrpSpPr>
            <p:grpSpPr bwMode="auto">
              <a:xfrm rot="-5400000">
                <a:off x="1727" y="2072"/>
                <a:ext cx="374" cy="346"/>
                <a:chOff x="1727" y="1727"/>
                <a:chExt cx="374" cy="346"/>
              </a:xfrm>
            </p:grpSpPr>
            <p:sp>
              <p:nvSpPr>
                <p:cNvPr id="1466401" name="Arc 33"/>
                <p:cNvSpPr>
                  <a:spLocks noChangeAspect="1"/>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2" name="Arc 34"/>
                <p:cNvSpPr>
                  <a:spLocks noChangeAspect="1"/>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3" name="Arc 35"/>
                <p:cNvSpPr>
                  <a:spLocks noChangeAspect="1"/>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4" name="Arc 36"/>
                <p:cNvSpPr>
                  <a:spLocks noChangeAspect="1"/>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6405" name="Line 37"/>
              <p:cNvSpPr>
                <a:spLocks noChangeAspect="1" noChangeShapeType="1"/>
              </p:cNvSpPr>
              <p:nvPr/>
            </p:nvSpPr>
            <p:spPr bwMode="auto">
              <a:xfrm>
                <a:off x="950"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6" name="Rectangle 38"/>
              <p:cNvSpPr>
                <a:spLocks noChangeAspect="1" noChangeArrowheads="1"/>
              </p:cNvSpPr>
              <p:nvPr/>
            </p:nvSpPr>
            <p:spPr bwMode="auto">
              <a:xfrm>
                <a:off x="633" y="1036"/>
                <a:ext cx="1727" cy="2476"/>
              </a:xfrm>
              <a:prstGeom prst="rect">
                <a:avLst/>
              </a:prstGeom>
              <a:noFill/>
              <a:ln w="25400">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7" name="Line 39"/>
              <p:cNvSpPr>
                <a:spLocks noChangeAspect="1" noChangeShapeType="1"/>
              </p:cNvSpPr>
              <p:nvPr/>
            </p:nvSpPr>
            <p:spPr bwMode="auto">
              <a:xfrm>
                <a:off x="2015" y="2360"/>
                <a:ext cx="0" cy="1152"/>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8" name="Line 40"/>
              <p:cNvSpPr>
                <a:spLocks noChangeAspect="1" noChangeShapeType="1"/>
              </p:cNvSpPr>
              <p:nvPr/>
            </p:nvSpPr>
            <p:spPr bwMode="auto">
              <a:xfrm>
                <a:off x="1381"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09" name="Line 41"/>
              <p:cNvSpPr>
                <a:spLocks noChangeAspect="1" noChangeShapeType="1"/>
              </p:cNvSpPr>
              <p:nvPr/>
            </p:nvSpPr>
            <p:spPr bwMode="auto">
              <a:xfrm>
                <a:off x="1583" y="3195"/>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0" name="Line 42"/>
              <p:cNvSpPr>
                <a:spLocks noChangeAspect="1" noChangeShapeType="1"/>
              </p:cNvSpPr>
              <p:nvPr/>
            </p:nvSpPr>
            <p:spPr bwMode="auto">
              <a:xfrm flipV="1">
                <a:off x="1036"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1" name="Line 43"/>
              <p:cNvSpPr>
                <a:spLocks noChangeAspect="1" noChangeShapeType="1"/>
              </p:cNvSpPr>
              <p:nvPr/>
            </p:nvSpPr>
            <p:spPr bwMode="auto">
              <a:xfrm flipV="1">
                <a:off x="1900" y="190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2" name="Line 44"/>
              <p:cNvSpPr>
                <a:spLocks noChangeAspect="1" noChangeShapeType="1"/>
              </p:cNvSpPr>
              <p:nvPr/>
            </p:nvSpPr>
            <p:spPr bwMode="auto">
              <a:xfrm>
                <a:off x="921" y="1611"/>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3" name="Line 45"/>
              <p:cNvSpPr>
                <a:spLocks noChangeAspect="1" noChangeShapeType="1"/>
              </p:cNvSpPr>
              <p:nvPr/>
            </p:nvSpPr>
            <p:spPr bwMode="auto">
              <a:xfrm>
                <a:off x="2015" y="1554"/>
                <a:ext cx="0" cy="28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4" name="Line 46"/>
              <p:cNvSpPr>
                <a:spLocks noChangeAspect="1" noChangeShapeType="1"/>
              </p:cNvSpPr>
              <p:nvPr/>
            </p:nvSpPr>
            <p:spPr bwMode="auto">
              <a:xfrm>
                <a:off x="921" y="1842"/>
                <a:ext cx="117"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5" name="Line 47"/>
              <p:cNvSpPr>
                <a:spLocks noChangeAspect="1" noChangeShapeType="1"/>
              </p:cNvSpPr>
              <p:nvPr/>
            </p:nvSpPr>
            <p:spPr bwMode="auto">
              <a:xfrm flipV="1">
                <a:off x="1899" y="1842"/>
                <a:ext cx="115" cy="58"/>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6" name="Line 48"/>
              <p:cNvSpPr>
                <a:spLocks noChangeAspect="1" noChangeShapeType="1"/>
              </p:cNvSpPr>
              <p:nvPr/>
            </p:nvSpPr>
            <p:spPr bwMode="auto">
              <a:xfrm>
                <a:off x="1151" y="1611"/>
                <a:ext cx="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7" name="Line 49"/>
              <p:cNvSpPr>
                <a:spLocks noChangeAspect="1" noChangeShapeType="1"/>
              </p:cNvSpPr>
              <p:nvPr/>
            </p:nvSpPr>
            <p:spPr bwMode="auto">
              <a:xfrm>
                <a:off x="1813" y="1554"/>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8" name="Line 50"/>
              <p:cNvSpPr>
                <a:spLocks noChangeAspect="1" noChangeShapeType="1"/>
              </p:cNvSpPr>
              <p:nvPr/>
            </p:nvSpPr>
            <p:spPr bwMode="auto">
              <a:xfrm flipH="1">
                <a:off x="1036" y="1727"/>
                <a:ext cx="777" cy="171"/>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19" name="Line 51"/>
              <p:cNvSpPr>
                <a:spLocks noChangeAspect="1" noChangeShapeType="1"/>
              </p:cNvSpPr>
              <p:nvPr/>
            </p:nvSpPr>
            <p:spPr bwMode="auto">
              <a:xfrm>
                <a:off x="1151" y="1727"/>
                <a:ext cx="747"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0" name="Line 52"/>
              <p:cNvSpPr>
                <a:spLocks noChangeAspect="1" noChangeShapeType="1"/>
              </p:cNvSpPr>
              <p:nvPr/>
            </p:nvSpPr>
            <p:spPr bwMode="auto">
              <a:xfrm>
                <a:off x="1151"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1" name="Line 53"/>
              <p:cNvSpPr>
                <a:spLocks noChangeAspect="1" noChangeShapeType="1"/>
              </p:cNvSpPr>
              <p:nvPr/>
            </p:nvSpPr>
            <p:spPr bwMode="auto">
              <a:xfrm>
                <a:off x="1814" y="236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2" name="Line 54"/>
              <p:cNvSpPr>
                <a:spLocks noChangeAspect="1" noChangeShapeType="1"/>
              </p:cNvSpPr>
              <p:nvPr/>
            </p:nvSpPr>
            <p:spPr bwMode="auto">
              <a:xfrm>
                <a:off x="1151" y="2538"/>
                <a:ext cx="66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3" name="Line 55"/>
              <p:cNvSpPr>
                <a:spLocks noChangeAspect="1" noChangeShapeType="1"/>
              </p:cNvSpPr>
              <p:nvPr/>
            </p:nvSpPr>
            <p:spPr bwMode="auto">
              <a:xfrm>
                <a:off x="1467" y="2533"/>
                <a:ext cx="0" cy="31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4" name="Line 56"/>
              <p:cNvSpPr>
                <a:spLocks noChangeAspect="1" noChangeShapeType="1"/>
              </p:cNvSpPr>
              <p:nvPr/>
            </p:nvSpPr>
            <p:spPr bwMode="auto">
              <a:xfrm>
                <a:off x="1036" y="1035"/>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25" name="Line 57"/>
              <p:cNvSpPr>
                <a:spLocks noChangeAspect="1" noChangeShapeType="1"/>
              </p:cNvSpPr>
              <p:nvPr/>
            </p:nvSpPr>
            <p:spPr bwMode="auto">
              <a:xfrm>
                <a:off x="1900" y="1036"/>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6426" name="Text Box 58"/>
            <p:cNvSpPr txBox="1">
              <a:spLocks noChangeAspect="1" noChangeArrowheads="1"/>
            </p:cNvSpPr>
            <p:nvPr/>
          </p:nvSpPr>
          <p:spPr bwMode="auto">
            <a:xfrm>
              <a:off x="679" y="1818"/>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a</a:t>
              </a:r>
            </a:p>
          </p:txBody>
        </p:sp>
        <p:sp>
          <p:nvSpPr>
            <p:cNvPr id="1466427" name="Text Box 59"/>
            <p:cNvSpPr txBox="1">
              <a:spLocks noChangeAspect="1" noChangeArrowheads="1"/>
            </p:cNvSpPr>
            <p:nvPr/>
          </p:nvSpPr>
          <p:spPr bwMode="auto">
            <a:xfrm>
              <a:off x="258" y="1532"/>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b</a:t>
              </a:r>
            </a:p>
          </p:txBody>
        </p:sp>
        <p:sp>
          <p:nvSpPr>
            <p:cNvPr id="1466428" name="Text Box 60"/>
            <p:cNvSpPr txBox="1">
              <a:spLocks noChangeAspect="1" noChangeArrowheads="1"/>
            </p:cNvSpPr>
            <p:nvPr/>
          </p:nvSpPr>
          <p:spPr bwMode="auto">
            <a:xfrm>
              <a:off x="1072" y="1532"/>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c</a:t>
              </a:r>
            </a:p>
          </p:txBody>
        </p:sp>
        <p:sp>
          <p:nvSpPr>
            <p:cNvPr id="1466429" name="Text Box 61"/>
            <p:cNvSpPr txBox="1">
              <a:spLocks noChangeAspect="1" noChangeArrowheads="1"/>
            </p:cNvSpPr>
            <p:nvPr/>
          </p:nvSpPr>
          <p:spPr bwMode="auto">
            <a:xfrm>
              <a:off x="290" y="962"/>
              <a:ext cx="19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d</a:t>
              </a:r>
            </a:p>
          </p:txBody>
        </p:sp>
        <p:sp>
          <p:nvSpPr>
            <p:cNvPr id="1466430" name="Text Box 62"/>
            <p:cNvSpPr txBox="1">
              <a:spLocks noChangeAspect="1" noChangeArrowheads="1"/>
            </p:cNvSpPr>
            <p:nvPr/>
          </p:nvSpPr>
          <p:spPr bwMode="auto">
            <a:xfrm>
              <a:off x="903" y="949"/>
              <a:ext cx="189"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e</a:t>
              </a:r>
            </a:p>
          </p:txBody>
        </p:sp>
        <p:sp>
          <p:nvSpPr>
            <p:cNvPr id="1466431" name="Text Box 63"/>
            <p:cNvSpPr txBox="1">
              <a:spLocks noChangeAspect="1" noChangeArrowheads="1"/>
            </p:cNvSpPr>
            <p:nvPr/>
          </p:nvSpPr>
          <p:spPr bwMode="auto">
            <a:xfrm>
              <a:off x="260" y="2738"/>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x1</a:t>
              </a:r>
            </a:p>
          </p:txBody>
        </p:sp>
        <p:sp>
          <p:nvSpPr>
            <p:cNvPr id="1466432" name="Text Box 64"/>
            <p:cNvSpPr txBox="1">
              <a:spLocks noChangeAspect="1" noChangeArrowheads="1"/>
            </p:cNvSpPr>
            <p:nvPr/>
          </p:nvSpPr>
          <p:spPr bwMode="auto">
            <a:xfrm>
              <a:off x="1049" y="2738"/>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x4</a:t>
              </a:r>
            </a:p>
          </p:txBody>
        </p:sp>
        <p:sp>
          <p:nvSpPr>
            <p:cNvPr id="1466433" name="Text Box 65"/>
            <p:cNvSpPr txBox="1">
              <a:spLocks noChangeAspect="1" noChangeArrowheads="1"/>
            </p:cNvSpPr>
            <p:nvPr/>
          </p:nvSpPr>
          <p:spPr bwMode="auto">
            <a:xfrm>
              <a:off x="758" y="2738"/>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x3</a:t>
              </a:r>
            </a:p>
          </p:txBody>
        </p:sp>
        <p:sp>
          <p:nvSpPr>
            <p:cNvPr id="1466434" name="Text Box 66"/>
            <p:cNvSpPr txBox="1">
              <a:spLocks noChangeAspect="1" noChangeArrowheads="1"/>
            </p:cNvSpPr>
            <p:nvPr/>
          </p:nvSpPr>
          <p:spPr bwMode="auto">
            <a:xfrm>
              <a:off x="551" y="2738"/>
              <a:ext cx="262"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x2</a:t>
              </a:r>
            </a:p>
          </p:txBody>
        </p:sp>
        <p:sp>
          <p:nvSpPr>
            <p:cNvPr id="1466435" name="Text Box 67"/>
            <p:cNvSpPr txBox="1">
              <a:spLocks noChangeAspect="1" noChangeArrowheads="1"/>
            </p:cNvSpPr>
            <p:nvPr/>
          </p:nvSpPr>
          <p:spPr bwMode="auto">
            <a:xfrm>
              <a:off x="344"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z1</a:t>
              </a:r>
            </a:p>
          </p:txBody>
        </p:sp>
        <p:sp>
          <p:nvSpPr>
            <p:cNvPr id="1466436" name="Text Box 68"/>
            <p:cNvSpPr txBox="1">
              <a:spLocks noChangeAspect="1" noChangeArrowheads="1"/>
            </p:cNvSpPr>
            <p:nvPr/>
          </p:nvSpPr>
          <p:spPr bwMode="auto">
            <a:xfrm>
              <a:off x="967" y="748"/>
              <a:ext cx="25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i="0"/>
                <a:t>z2</a:t>
              </a:r>
            </a:p>
          </p:txBody>
        </p:sp>
      </p:grpSp>
      <p:grpSp>
        <p:nvGrpSpPr>
          <p:cNvPr id="1466437" name="Group 69"/>
          <p:cNvGrpSpPr>
            <a:grpSpLocks noChangeAspect="1"/>
          </p:cNvGrpSpPr>
          <p:nvPr/>
        </p:nvGrpSpPr>
        <p:grpSpPr bwMode="auto">
          <a:xfrm>
            <a:off x="7129463" y="1095375"/>
            <a:ext cx="1563687" cy="3392488"/>
            <a:chOff x="1842" y="806"/>
            <a:chExt cx="1094" cy="2373"/>
          </a:xfrm>
        </p:grpSpPr>
        <p:sp>
          <p:nvSpPr>
            <p:cNvPr id="1466438" name="Oval 70"/>
            <p:cNvSpPr>
              <a:spLocks noChangeAspect="1" noChangeArrowheads="1"/>
            </p:cNvSpPr>
            <p:nvPr/>
          </p:nvSpPr>
          <p:spPr bwMode="auto">
            <a:xfrm>
              <a:off x="2274" y="2418"/>
              <a:ext cx="230" cy="230"/>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r>
                <a:rPr lang="en-US" sz="2000"/>
                <a:t>a</a:t>
              </a:r>
            </a:p>
          </p:txBody>
        </p:sp>
        <p:sp>
          <p:nvSpPr>
            <p:cNvPr id="1466439" name="Oval 71"/>
            <p:cNvSpPr>
              <a:spLocks noChangeAspect="1" noChangeArrowheads="1"/>
            </p:cNvSpPr>
            <p:nvPr/>
          </p:nvSpPr>
          <p:spPr bwMode="auto">
            <a:xfrm>
              <a:off x="2706" y="1324"/>
              <a:ext cx="230" cy="230"/>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r>
                <a:rPr lang="en-US" sz="2000"/>
                <a:t>e</a:t>
              </a:r>
            </a:p>
          </p:txBody>
        </p:sp>
        <p:sp>
          <p:nvSpPr>
            <p:cNvPr id="1466440" name="Oval 72"/>
            <p:cNvSpPr>
              <a:spLocks noChangeAspect="1" noChangeArrowheads="1"/>
            </p:cNvSpPr>
            <p:nvPr/>
          </p:nvSpPr>
          <p:spPr bwMode="auto">
            <a:xfrm>
              <a:off x="1842" y="1324"/>
              <a:ext cx="230" cy="230"/>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r>
                <a:rPr lang="en-US" sz="2000"/>
                <a:t>d</a:t>
              </a:r>
            </a:p>
          </p:txBody>
        </p:sp>
        <p:sp>
          <p:nvSpPr>
            <p:cNvPr id="1466441" name="Oval 73"/>
            <p:cNvSpPr>
              <a:spLocks noChangeAspect="1" noChangeArrowheads="1"/>
            </p:cNvSpPr>
            <p:nvPr/>
          </p:nvSpPr>
          <p:spPr bwMode="auto">
            <a:xfrm>
              <a:off x="2706" y="1900"/>
              <a:ext cx="230" cy="230"/>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r>
                <a:rPr lang="en-US" sz="2000"/>
                <a:t>c</a:t>
              </a:r>
            </a:p>
          </p:txBody>
        </p:sp>
        <p:sp>
          <p:nvSpPr>
            <p:cNvPr id="1466442" name="Oval 74"/>
            <p:cNvSpPr>
              <a:spLocks noChangeAspect="1" noChangeArrowheads="1"/>
            </p:cNvSpPr>
            <p:nvPr/>
          </p:nvSpPr>
          <p:spPr bwMode="auto">
            <a:xfrm>
              <a:off x="1842" y="1900"/>
              <a:ext cx="230" cy="230"/>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r>
                <a:rPr lang="en-US" sz="2000"/>
                <a:t>b</a:t>
              </a:r>
            </a:p>
          </p:txBody>
        </p:sp>
        <p:grpSp>
          <p:nvGrpSpPr>
            <p:cNvPr id="1466443" name="Group 75"/>
            <p:cNvGrpSpPr>
              <a:grpSpLocks noChangeAspect="1"/>
            </p:cNvGrpSpPr>
            <p:nvPr/>
          </p:nvGrpSpPr>
          <p:grpSpPr bwMode="auto">
            <a:xfrm>
              <a:off x="1842" y="2936"/>
              <a:ext cx="230" cy="243"/>
              <a:chOff x="2332" y="2619"/>
              <a:chExt cx="230" cy="243"/>
            </a:xfrm>
          </p:grpSpPr>
          <p:sp>
            <p:nvSpPr>
              <p:cNvPr id="1466444" name="Rectangle 76"/>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45" name="Text Box 77"/>
              <p:cNvSpPr txBox="1">
                <a:spLocks noChangeAspect="1" noChangeArrowheads="1"/>
              </p:cNvSpPr>
              <p:nvPr/>
            </p:nvSpPr>
            <p:spPr bwMode="auto">
              <a:xfrm>
                <a:off x="2369" y="2649"/>
                <a:ext cx="162"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x1</a:t>
                </a:r>
              </a:p>
            </p:txBody>
          </p:sp>
        </p:grpSp>
        <p:grpSp>
          <p:nvGrpSpPr>
            <p:cNvPr id="1466446" name="Group 78"/>
            <p:cNvGrpSpPr>
              <a:grpSpLocks noChangeAspect="1"/>
            </p:cNvGrpSpPr>
            <p:nvPr/>
          </p:nvGrpSpPr>
          <p:grpSpPr bwMode="auto">
            <a:xfrm>
              <a:off x="2418" y="2936"/>
              <a:ext cx="230" cy="243"/>
              <a:chOff x="2332" y="2619"/>
              <a:chExt cx="230" cy="243"/>
            </a:xfrm>
          </p:grpSpPr>
          <p:sp>
            <p:nvSpPr>
              <p:cNvPr id="1466447" name="Rectangle 79"/>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48" name="Text Box 80"/>
              <p:cNvSpPr txBox="1">
                <a:spLocks noChangeAspect="1" noChangeArrowheads="1"/>
              </p:cNvSpPr>
              <p:nvPr/>
            </p:nvSpPr>
            <p:spPr bwMode="auto">
              <a:xfrm>
                <a:off x="2369" y="2649"/>
                <a:ext cx="162"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x3</a:t>
                </a:r>
              </a:p>
            </p:txBody>
          </p:sp>
        </p:grpSp>
        <p:grpSp>
          <p:nvGrpSpPr>
            <p:cNvPr id="1466449" name="Group 81"/>
            <p:cNvGrpSpPr>
              <a:grpSpLocks noChangeAspect="1"/>
            </p:cNvGrpSpPr>
            <p:nvPr/>
          </p:nvGrpSpPr>
          <p:grpSpPr bwMode="auto">
            <a:xfrm>
              <a:off x="2130" y="2936"/>
              <a:ext cx="230" cy="243"/>
              <a:chOff x="2332" y="2619"/>
              <a:chExt cx="230" cy="243"/>
            </a:xfrm>
          </p:grpSpPr>
          <p:sp>
            <p:nvSpPr>
              <p:cNvPr id="1466450" name="Rectangle 82"/>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51" name="Text Box 83"/>
              <p:cNvSpPr txBox="1">
                <a:spLocks noChangeAspect="1" noChangeArrowheads="1"/>
              </p:cNvSpPr>
              <p:nvPr/>
            </p:nvSpPr>
            <p:spPr bwMode="auto">
              <a:xfrm>
                <a:off x="2369" y="2649"/>
                <a:ext cx="162"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x2</a:t>
                </a:r>
              </a:p>
            </p:txBody>
          </p:sp>
        </p:grpSp>
        <p:grpSp>
          <p:nvGrpSpPr>
            <p:cNvPr id="1466452" name="Group 84"/>
            <p:cNvGrpSpPr>
              <a:grpSpLocks noChangeAspect="1"/>
            </p:cNvGrpSpPr>
            <p:nvPr/>
          </p:nvGrpSpPr>
          <p:grpSpPr bwMode="auto">
            <a:xfrm>
              <a:off x="1842" y="806"/>
              <a:ext cx="230" cy="243"/>
              <a:chOff x="2332" y="2619"/>
              <a:chExt cx="230" cy="243"/>
            </a:xfrm>
          </p:grpSpPr>
          <p:sp>
            <p:nvSpPr>
              <p:cNvPr id="1466453" name="Rectangle 85"/>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54" name="Text Box 86"/>
              <p:cNvSpPr txBox="1">
                <a:spLocks noChangeAspect="1" noChangeArrowheads="1"/>
              </p:cNvSpPr>
              <p:nvPr/>
            </p:nvSpPr>
            <p:spPr bwMode="auto">
              <a:xfrm>
                <a:off x="2371" y="2649"/>
                <a:ext cx="154"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z1</a:t>
                </a:r>
              </a:p>
            </p:txBody>
          </p:sp>
        </p:grpSp>
        <p:grpSp>
          <p:nvGrpSpPr>
            <p:cNvPr id="1466455" name="Group 87"/>
            <p:cNvGrpSpPr>
              <a:grpSpLocks noChangeAspect="1"/>
            </p:cNvGrpSpPr>
            <p:nvPr/>
          </p:nvGrpSpPr>
          <p:grpSpPr bwMode="auto">
            <a:xfrm>
              <a:off x="2706" y="2936"/>
              <a:ext cx="230" cy="243"/>
              <a:chOff x="2332" y="2619"/>
              <a:chExt cx="230" cy="243"/>
            </a:xfrm>
          </p:grpSpPr>
          <p:sp>
            <p:nvSpPr>
              <p:cNvPr id="1466456" name="Rectangle 88"/>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57" name="Text Box 89"/>
              <p:cNvSpPr txBox="1">
                <a:spLocks noChangeAspect="1" noChangeArrowheads="1"/>
              </p:cNvSpPr>
              <p:nvPr/>
            </p:nvSpPr>
            <p:spPr bwMode="auto">
              <a:xfrm>
                <a:off x="2369" y="2649"/>
                <a:ext cx="162"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x4</a:t>
                </a:r>
              </a:p>
            </p:txBody>
          </p:sp>
        </p:grpSp>
        <p:grpSp>
          <p:nvGrpSpPr>
            <p:cNvPr id="1466458" name="Group 90"/>
            <p:cNvGrpSpPr>
              <a:grpSpLocks noChangeAspect="1"/>
            </p:cNvGrpSpPr>
            <p:nvPr/>
          </p:nvGrpSpPr>
          <p:grpSpPr bwMode="auto">
            <a:xfrm>
              <a:off x="2706" y="806"/>
              <a:ext cx="230" cy="243"/>
              <a:chOff x="2332" y="2619"/>
              <a:chExt cx="230" cy="243"/>
            </a:xfrm>
          </p:grpSpPr>
          <p:sp>
            <p:nvSpPr>
              <p:cNvPr id="1466459" name="Rectangle 91"/>
              <p:cNvSpPr>
                <a:spLocks noChangeAspect="1" noChangeArrowheads="1"/>
              </p:cNvSpPr>
              <p:nvPr/>
            </p:nvSpPr>
            <p:spPr bwMode="auto">
              <a:xfrm>
                <a:off x="2332" y="2619"/>
                <a:ext cx="230"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460" name="Text Box 92"/>
              <p:cNvSpPr txBox="1">
                <a:spLocks noChangeAspect="1" noChangeArrowheads="1"/>
              </p:cNvSpPr>
              <p:nvPr/>
            </p:nvSpPr>
            <p:spPr bwMode="auto">
              <a:xfrm>
                <a:off x="2371" y="2649"/>
                <a:ext cx="154" cy="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2000"/>
                  <a:t>z2</a:t>
                </a:r>
              </a:p>
            </p:txBody>
          </p:sp>
        </p:grpSp>
        <p:cxnSp>
          <p:nvCxnSpPr>
            <p:cNvPr id="1466461" name="AutoShape 93"/>
            <p:cNvCxnSpPr>
              <a:cxnSpLocks noChangeAspect="1" noChangeShapeType="1"/>
              <a:stCxn id="1466445" idx="0"/>
              <a:endCxn id="1466442" idx="4"/>
            </p:cNvCxnSpPr>
            <p:nvPr/>
          </p:nvCxnSpPr>
          <p:spPr bwMode="auto">
            <a:xfrm flipH="1" flipV="1">
              <a:off x="1957" y="2138"/>
              <a:ext cx="2" cy="798"/>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2" name="AutoShape 94"/>
            <p:cNvCxnSpPr>
              <a:cxnSpLocks noChangeAspect="1" noChangeShapeType="1"/>
              <a:stCxn id="1466457" idx="0"/>
              <a:endCxn id="1466441" idx="4"/>
            </p:cNvCxnSpPr>
            <p:nvPr/>
          </p:nvCxnSpPr>
          <p:spPr bwMode="auto">
            <a:xfrm flipH="1" flipV="1">
              <a:off x="2821" y="2138"/>
              <a:ext cx="2" cy="798"/>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3" name="AutoShape 95"/>
            <p:cNvCxnSpPr>
              <a:cxnSpLocks noChangeAspect="1" noChangeShapeType="1"/>
              <a:stCxn id="1466451" idx="0"/>
              <a:endCxn id="1466438" idx="3"/>
            </p:cNvCxnSpPr>
            <p:nvPr/>
          </p:nvCxnSpPr>
          <p:spPr bwMode="auto">
            <a:xfrm flipV="1">
              <a:off x="2247" y="2622"/>
              <a:ext cx="61" cy="314"/>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4" name="AutoShape 96"/>
            <p:cNvCxnSpPr>
              <a:cxnSpLocks noChangeAspect="1" noChangeShapeType="1"/>
              <a:stCxn id="1466448" idx="0"/>
              <a:endCxn id="1466438" idx="5"/>
            </p:cNvCxnSpPr>
            <p:nvPr/>
          </p:nvCxnSpPr>
          <p:spPr bwMode="auto">
            <a:xfrm flipH="1" flipV="1">
              <a:off x="2470" y="2622"/>
              <a:ext cx="65" cy="314"/>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5" name="AutoShape 97"/>
            <p:cNvCxnSpPr>
              <a:cxnSpLocks noChangeAspect="1" noChangeShapeType="1"/>
              <a:stCxn id="1466442" idx="0"/>
              <a:endCxn id="1466440" idx="4"/>
            </p:cNvCxnSpPr>
            <p:nvPr/>
          </p:nvCxnSpPr>
          <p:spPr bwMode="auto">
            <a:xfrm flipV="1">
              <a:off x="1957" y="1562"/>
              <a:ext cx="0" cy="33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6" name="AutoShape 98"/>
            <p:cNvCxnSpPr>
              <a:cxnSpLocks noChangeAspect="1" noChangeShapeType="1"/>
              <a:stCxn id="1466441" idx="0"/>
              <a:endCxn id="1466439" idx="4"/>
            </p:cNvCxnSpPr>
            <p:nvPr/>
          </p:nvCxnSpPr>
          <p:spPr bwMode="auto">
            <a:xfrm flipV="1">
              <a:off x="2821" y="1562"/>
              <a:ext cx="0" cy="33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7" name="AutoShape 99"/>
            <p:cNvCxnSpPr>
              <a:cxnSpLocks noChangeAspect="1" noChangeShapeType="1"/>
              <a:stCxn id="1466440" idx="0"/>
              <a:endCxn id="1466454" idx="2"/>
            </p:cNvCxnSpPr>
            <p:nvPr/>
          </p:nvCxnSpPr>
          <p:spPr bwMode="auto">
            <a:xfrm flipV="1">
              <a:off x="1957" y="1036"/>
              <a:ext cx="2" cy="28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8" name="AutoShape 100"/>
            <p:cNvCxnSpPr>
              <a:cxnSpLocks noChangeAspect="1" noChangeShapeType="1"/>
              <a:stCxn id="1466439" idx="0"/>
              <a:endCxn id="1466460" idx="2"/>
            </p:cNvCxnSpPr>
            <p:nvPr/>
          </p:nvCxnSpPr>
          <p:spPr bwMode="auto">
            <a:xfrm flipV="1">
              <a:off x="2821" y="1036"/>
              <a:ext cx="2" cy="28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69" name="AutoShape 101"/>
            <p:cNvCxnSpPr>
              <a:cxnSpLocks noChangeAspect="1" noChangeShapeType="1"/>
              <a:stCxn id="1466438" idx="1"/>
              <a:endCxn id="1466442" idx="5"/>
            </p:cNvCxnSpPr>
            <p:nvPr/>
          </p:nvCxnSpPr>
          <p:spPr bwMode="auto">
            <a:xfrm flipH="1" flipV="1">
              <a:off x="2038" y="2104"/>
              <a:ext cx="270" cy="34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70" name="AutoShape 102"/>
            <p:cNvCxnSpPr>
              <a:cxnSpLocks noChangeAspect="1" noChangeShapeType="1"/>
              <a:stCxn id="1466438" idx="7"/>
              <a:endCxn id="1466441" idx="3"/>
            </p:cNvCxnSpPr>
            <p:nvPr/>
          </p:nvCxnSpPr>
          <p:spPr bwMode="auto">
            <a:xfrm flipV="1">
              <a:off x="2470" y="2104"/>
              <a:ext cx="270" cy="34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71" name="AutoShape 103"/>
            <p:cNvCxnSpPr>
              <a:cxnSpLocks noChangeAspect="1" noChangeShapeType="1"/>
              <a:stCxn id="1466442" idx="7"/>
              <a:endCxn id="1466439" idx="3"/>
            </p:cNvCxnSpPr>
            <p:nvPr/>
          </p:nvCxnSpPr>
          <p:spPr bwMode="auto">
            <a:xfrm flipV="1">
              <a:off x="2038" y="1528"/>
              <a:ext cx="702" cy="398"/>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66472" name="AutoShape 104"/>
            <p:cNvCxnSpPr>
              <a:cxnSpLocks noChangeAspect="1" noChangeShapeType="1"/>
              <a:stCxn id="1466441" idx="1"/>
              <a:endCxn id="1466440" idx="5"/>
            </p:cNvCxnSpPr>
            <p:nvPr/>
          </p:nvCxnSpPr>
          <p:spPr bwMode="auto">
            <a:xfrm flipH="1" flipV="1">
              <a:off x="2038" y="1528"/>
              <a:ext cx="702" cy="398"/>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grpSp>
        <p:nvGrpSpPr>
          <p:cNvPr id="1466555" name="Group 187"/>
          <p:cNvGrpSpPr>
            <a:grpSpLocks/>
          </p:cNvGrpSpPr>
          <p:nvPr/>
        </p:nvGrpSpPr>
        <p:grpSpPr bwMode="auto">
          <a:xfrm>
            <a:off x="365125" y="2284413"/>
            <a:ext cx="1544638" cy="866775"/>
            <a:chOff x="230" y="1266"/>
            <a:chExt cx="973" cy="546"/>
          </a:xfrm>
        </p:grpSpPr>
        <p:sp>
          <p:nvSpPr>
            <p:cNvPr id="1466486" name="Text Box 118"/>
            <p:cNvSpPr txBox="1">
              <a:spLocks noChangeArrowheads="1"/>
            </p:cNvSpPr>
            <p:nvPr/>
          </p:nvSpPr>
          <p:spPr bwMode="auto">
            <a:xfrm>
              <a:off x="230" y="1439"/>
              <a:ext cx="545"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c</a:t>
              </a:r>
              <a:r>
                <a:rPr lang="en-US" i="0"/>
                <a:t> =</a:t>
              </a:r>
            </a:p>
          </p:txBody>
        </p:sp>
        <p:grpSp>
          <p:nvGrpSpPr>
            <p:cNvPr id="1466514" name="Group 146"/>
            <p:cNvGrpSpPr>
              <a:grpSpLocks/>
            </p:cNvGrpSpPr>
            <p:nvPr/>
          </p:nvGrpSpPr>
          <p:grpSpPr bwMode="auto">
            <a:xfrm>
              <a:off x="806" y="1266"/>
              <a:ext cx="335" cy="546"/>
              <a:chOff x="1727" y="2969"/>
              <a:chExt cx="335" cy="546"/>
            </a:xfrm>
          </p:grpSpPr>
          <p:sp>
            <p:nvSpPr>
              <p:cNvPr id="1466515" name="Text Box 147"/>
              <p:cNvSpPr txBox="1">
                <a:spLocks noChangeArrowheads="1"/>
              </p:cNvSpPr>
              <p:nvPr/>
            </p:nvSpPr>
            <p:spPr bwMode="auto">
              <a:xfrm>
                <a:off x="1727" y="2969"/>
                <a:ext cx="335"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16" name="Text Box 148"/>
              <p:cNvSpPr txBox="1">
                <a:spLocks noChangeArrowheads="1"/>
              </p:cNvSpPr>
              <p:nvPr/>
            </p:nvSpPr>
            <p:spPr bwMode="auto">
              <a:xfrm>
                <a:off x="1795" y="3055"/>
                <a:ext cx="184"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 b</a:t>
                </a:r>
                <a:r>
                  <a:rPr lang="ja-JP" altLang="en-US" i="0">
                    <a:latin typeface="Arial"/>
                  </a:rPr>
                  <a:t>’</a:t>
                </a:r>
                <a:endParaRPr lang="en-US" i="0"/>
              </a:p>
              <a:p>
                <a:r>
                  <a:rPr lang="en-US" i="0"/>
                  <a:t>b</a:t>
                </a:r>
              </a:p>
            </p:txBody>
          </p:sp>
        </p:grpSp>
        <p:sp>
          <p:nvSpPr>
            <p:cNvPr id="1466549" name="Text Box 181"/>
            <p:cNvSpPr txBox="1">
              <a:spLocks noChangeArrowheads="1"/>
            </p:cNvSpPr>
            <p:nvPr/>
          </p:nvSpPr>
          <p:spPr bwMode="auto">
            <a:xfrm>
              <a:off x="1151" y="1439"/>
              <a:ext cx="5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grpSp>
      <p:grpSp>
        <p:nvGrpSpPr>
          <p:cNvPr id="1466556" name="Group 188"/>
          <p:cNvGrpSpPr>
            <a:grpSpLocks/>
          </p:cNvGrpSpPr>
          <p:nvPr/>
        </p:nvGrpSpPr>
        <p:grpSpPr bwMode="auto">
          <a:xfrm>
            <a:off x="2284413" y="2284413"/>
            <a:ext cx="1544637" cy="866775"/>
            <a:chOff x="1439" y="1266"/>
            <a:chExt cx="973" cy="546"/>
          </a:xfrm>
        </p:grpSpPr>
        <p:sp>
          <p:nvSpPr>
            <p:cNvPr id="1466487" name="Text Box 119"/>
            <p:cNvSpPr txBox="1">
              <a:spLocks noChangeArrowheads="1"/>
            </p:cNvSpPr>
            <p:nvPr/>
          </p:nvSpPr>
          <p:spPr bwMode="auto">
            <a:xfrm>
              <a:off x="1439" y="1439"/>
              <a:ext cx="551"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b</a:t>
              </a:r>
              <a:r>
                <a:rPr lang="en-US" i="0"/>
                <a:t> =</a:t>
              </a:r>
            </a:p>
          </p:txBody>
        </p:sp>
        <p:grpSp>
          <p:nvGrpSpPr>
            <p:cNvPr id="1466517" name="Group 149"/>
            <p:cNvGrpSpPr>
              <a:grpSpLocks/>
            </p:cNvGrpSpPr>
            <p:nvPr/>
          </p:nvGrpSpPr>
          <p:grpSpPr bwMode="auto">
            <a:xfrm>
              <a:off x="2015" y="1266"/>
              <a:ext cx="335" cy="546"/>
              <a:chOff x="1727" y="2969"/>
              <a:chExt cx="335" cy="546"/>
            </a:xfrm>
          </p:grpSpPr>
          <p:sp>
            <p:nvSpPr>
              <p:cNvPr id="1466518" name="Text Box 150"/>
              <p:cNvSpPr txBox="1">
                <a:spLocks noChangeArrowheads="1"/>
              </p:cNvSpPr>
              <p:nvPr/>
            </p:nvSpPr>
            <p:spPr bwMode="auto">
              <a:xfrm>
                <a:off x="1727" y="2969"/>
                <a:ext cx="335"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19" name="Text Box 151"/>
              <p:cNvSpPr txBox="1">
                <a:spLocks noChangeArrowheads="1"/>
              </p:cNvSpPr>
              <p:nvPr/>
            </p:nvSpPr>
            <p:spPr bwMode="auto">
              <a:xfrm>
                <a:off x="1821" y="3055"/>
                <a:ext cx="132"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c</a:t>
                </a:r>
                <a:r>
                  <a:rPr lang="ja-JP" altLang="en-US" i="0">
                    <a:latin typeface="Arial"/>
                  </a:rPr>
                  <a:t>’</a:t>
                </a:r>
                <a:endParaRPr lang="en-US" i="0"/>
              </a:p>
              <a:p>
                <a:r>
                  <a:rPr lang="en-US" i="0"/>
                  <a:t>c</a:t>
                </a:r>
              </a:p>
            </p:txBody>
          </p:sp>
        </p:grpSp>
        <p:sp>
          <p:nvSpPr>
            <p:cNvPr id="1466550" name="Text Box 182"/>
            <p:cNvSpPr txBox="1">
              <a:spLocks noChangeArrowheads="1"/>
            </p:cNvSpPr>
            <p:nvPr/>
          </p:nvSpPr>
          <p:spPr bwMode="auto">
            <a:xfrm>
              <a:off x="2360" y="1442"/>
              <a:ext cx="5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grpSp>
      <p:grpSp>
        <p:nvGrpSpPr>
          <p:cNvPr id="1466570" name="Group 202"/>
          <p:cNvGrpSpPr>
            <a:grpSpLocks/>
          </p:cNvGrpSpPr>
          <p:nvPr/>
        </p:nvGrpSpPr>
        <p:grpSpPr bwMode="auto">
          <a:xfrm>
            <a:off x="365125" y="3289300"/>
            <a:ext cx="3714750" cy="866775"/>
            <a:chOff x="230" y="1842"/>
            <a:chExt cx="2340" cy="546"/>
          </a:xfrm>
        </p:grpSpPr>
        <p:sp>
          <p:nvSpPr>
            <p:cNvPr id="1466484" name="Text Box 116"/>
            <p:cNvSpPr txBox="1">
              <a:spLocks noChangeArrowheads="1"/>
            </p:cNvSpPr>
            <p:nvPr/>
          </p:nvSpPr>
          <p:spPr bwMode="auto">
            <a:xfrm>
              <a:off x="230" y="2015"/>
              <a:ext cx="638"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a,b</a:t>
              </a:r>
              <a:r>
                <a:rPr lang="en-US" i="0"/>
                <a:t> =</a:t>
              </a:r>
            </a:p>
          </p:txBody>
        </p:sp>
        <p:grpSp>
          <p:nvGrpSpPr>
            <p:cNvPr id="1466520" name="Group 152"/>
            <p:cNvGrpSpPr>
              <a:grpSpLocks/>
            </p:cNvGrpSpPr>
            <p:nvPr/>
          </p:nvGrpSpPr>
          <p:grpSpPr bwMode="auto">
            <a:xfrm>
              <a:off x="1641" y="1842"/>
              <a:ext cx="929" cy="546"/>
              <a:chOff x="2057" y="3107"/>
              <a:chExt cx="929" cy="546"/>
            </a:xfrm>
          </p:grpSpPr>
          <p:sp>
            <p:nvSpPr>
              <p:cNvPr id="1466512" name="Text Box 144"/>
              <p:cNvSpPr txBox="1">
                <a:spLocks noChangeArrowheads="1"/>
              </p:cNvSpPr>
              <p:nvPr/>
            </p:nvSpPr>
            <p:spPr bwMode="auto">
              <a:xfrm>
                <a:off x="2057" y="3107"/>
                <a:ext cx="929"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13" name="Text Box 145"/>
              <p:cNvSpPr txBox="1">
                <a:spLocks noChangeArrowheads="1"/>
              </p:cNvSpPr>
              <p:nvPr/>
            </p:nvSpPr>
            <p:spPr bwMode="auto">
              <a:xfrm>
                <a:off x="2141" y="3193"/>
                <a:ext cx="740"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a:t>
                </a:r>
                <a:r>
                  <a:rPr lang="ja-JP" altLang="en-US" i="0">
                    <a:latin typeface="Arial"/>
                  </a:rPr>
                  <a:t>’</a:t>
                </a:r>
                <a:r>
                  <a:rPr lang="en-US" i="0"/>
                  <a:t>x</a:t>
                </a:r>
                <a:r>
                  <a:rPr lang="en-US" i="0" baseline="-25000"/>
                  <a:t>4</a:t>
                </a:r>
                <a:r>
                  <a:rPr lang="ja-JP" altLang="en-US" i="0">
                    <a:latin typeface="Arial"/>
                  </a:rPr>
                  <a:t>’</a:t>
                </a:r>
                <a:r>
                  <a:rPr lang="en-US" i="0"/>
                  <a:t> + x</a:t>
                </a:r>
                <a:r>
                  <a:rPr lang="en-US" i="0" baseline="-25000"/>
                  <a:t>1</a:t>
                </a:r>
              </a:p>
              <a:p>
                <a:r>
                  <a:rPr lang="en-US" i="0"/>
                  <a:t>a + x</a:t>
                </a:r>
                <a:r>
                  <a:rPr lang="en-US" i="0" baseline="-25000"/>
                  <a:t>4</a:t>
                </a:r>
                <a:r>
                  <a:rPr lang="en-US" i="0"/>
                  <a:t> + x</a:t>
                </a:r>
                <a:r>
                  <a:rPr lang="en-US" i="0" baseline="-25000"/>
                  <a:t>1</a:t>
                </a:r>
              </a:p>
            </p:txBody>
          </p:sp>
        </p:grpSp>
        <p:grpSp>
          <p:nvGrpSpPr>
            <p:cNvPr id="1466527" name="Group 159"/>
            <p:cNvGrpSpPr>
              <a:grpSpLocks/>
            </p:cNvGrpSpPr>
            <p:nvPr/>
          </p:nvGrpSpPr>
          <p:grpSpPr bwMode="auto">
            <a:xfrm>
              <a:off x="863" y="1842"/>
              <a:ext cx="632" cy="546"/>
              <a:chOff x="2204" y="3107"/>
              <a:chExt cx="632" cy="546"/>
            </a:xfrm>
          </p:grpSpPr>
          <p:sp>
            <p:nvSpPr>
              <p:cNvPr id="1466528" name="Text Box 160"/>
              <p:cNvSpPr txBox="1">
                <a:spLocks noChangeArrowheads="1"/>
              </p:cNvSpPr>
              <p:nvPr/>
            </p:nvSpPr>
            <p:spPr bwMode="auto">
              <a:xfrm>
                <a:off x="2204" y="3107"/>
                <a:ext cx="63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29" name="Text Box 161"/>
              <p:cNvSpPr txBox="1">
                <a:spLocks noChangeArrowheads="1"/>
              </p:cNvSpPr>
              <p:nvPr/>
            </p:nvSpPr>
            <p:spPr bwMode="auto">
              <a:xfrm>
                <a:off x="2282" y="3193"/>
                <a:ext cx="458"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c</a:t>
                </a:r>
                <a:r>
                  <a:rPr lang="ja-JP" altLang="en-US" i="0">
                    <a:latin typeface="Arial"/>
                  </a:rPr>
                  <a:t>’</a:t>
                </a:r>
                <a:r>
                  <a:rPr lang="en-US" i="0"/>
                  <a:t> + x</a:t>
                </a:r>
                <a:r>
                  <a:rPr lang="en-US" i="0" baseline="-25000"/>
                  <a:t>1</a:t>
                </a:r>
              </a:p>
              <a:p>
                <a:r>
                  <a:rPr lang="en-US" i="0"/>
                  <a:t>c + x</a:t>
                </a:r>
                <a:r>
                  <a:rPr lang="en-US" i="0" baseline="-25000"/>
                  <a:t>1</a:t>
                </a:r>
              </a:p>
            </p:txBody>
          </p:sp>
        </p:grpSp>
        <p:sp>
          <p:nvSpPr>
            <p:cNvPr id="1466557" name="Text Box 189"/>
            <p:cNvSpPr txBox="1">
              <a:spLocks noChangeArrowheads="1"/>
            </p:cNvSpPr>
            <p:nvPr/>
          </p:nvSpPr>
          <p:spPr bwMode="auto">
            <a:xfrm>
              <a:off x="1525" y="2015"/>
              <a:ext cx="9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grpSp>
      <p:grpSp>
        <p:nvGrpSpPr>
          <p:cNvPr id="1466565" name="Group 197"/>
          <p:cNvGrpSpPr>
            <a:grpSpLocks/>
          </p:cNvGrpSpPr>
          <p:nvPr/>
        </p:nvGrpSpPr>
        <p:grpSpPr bwMode="auto">
          <a:xfrm>
            <a:off x="365125" y="4295775"/>
            <a:ext cx="3714750" cy="866775"/>
            <a:chOff x="230" y="2418"/>
            <a:chExt cx="2340" cy="546"/>
          </a:xfrm>
        </p:grpSpPr>
        <p:sp>
          <p:nvSpPr>
            <p:cNvPr id="1466483" name="Text Box 115"/>
            <p:cNvSpPr txBox="1">
              <a:spLocks noChangeArrowheads="1"/>
            </p:cNvSpPr>
            <p:nvPr/>
          </p:nvSpPr>
          <p:spPr bwMode="auto">
            <a:xfrm>
              <a:off x="230" y="2594"/>
              <a:ext cx="63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a,c</a:t>
              </a:r>
              <a:r>
                <a:rPr lang="en-US" i="0"/>
                <a:t> =</a:t>
              </a:r>
            </a:p>
          </p:txBody>
        </p:sp>
        <p:grpSp>
          <p:nvGrpSpPr>
            <p:cNvPr id="1466530" name="Group 162"/>
            <p:cNvGrpSpPr>
              <a:grpSpLocks/>
            </p:cNvGrpSpPr>
            <p:nvPr/>
          </p:nvGrpSpPr>
          <p:grpSpPr bwMode="auto">
            <a:xfrm>
              <a:off x="863" y="2418"/>
              <a:ext cx="632" cy="546"/>
              <a:chOff x="2204" y="3107"/>
              <a:chExt cx="632" cy="546"/>
            </a:xfrm>
          </p:grpSpPr>
          <p:sp>
            <p:nvSpPr>
              <p:cNvPr id="1466531" name="Text Box 163"/>
              <p:cNvSpPr txBox="1">
                <a:spLocks noChangeArrowheads="1"/>
              </p:cNvSpPr>
              <p:nvPr/>
            </p:nvSpPr>
            <p:spPr bwMode="auto">
              <a:xfrm>
                <a:off x="2204" y="3107"/>
                <a:ext cx="63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32" name="Text Box 164"/>
              <p:cNvSpPr txBox="1">
                <a:spLocks noChangeArrowheads="1"/>
              </p:cNvSpPr>
              <p:nvPr/>
            </p:nvSpPr>
            <p:spPr bwMode="auto">
              <a:xfrm>
                <a:off x="2278" y="3193"/>
                <a:ext cx="466"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b</a:t>
                </a:r>
                <a:r>
                  <a:rPr lang="ja-JP" altLang="en-US" i="0">
                    <a:latin typeface="Arial"/>
                  </a:rPr>
                  <a:t>’</a:t>
                </a:r>
                <a:r>
                  <a:rPr lang="en-US" i="0"/>
                  <a:t> + x</a:t>
                </a:r>
                <a:r>
                  <a:rPr lang="en-US" i="0" baseline="-25000"/>
                  <a:t>4</a:t>
                </a:r>
              </a:p>
              <a:p>
                <a:r>
                  <a:rPr lang="en-US" i="0"/>
                  <a:t>b + x</a:t>
                </a:r>
                <a:r>
                  <a:rPr lang="en-US" i="0" baseline="-25000"/>
                  <a:t>4</a:t>
                </a:r>
              </a:p>
            </p:txBody>
          </p:sp>
        </p:grpSp>
        <p:grpSp>
          <p:nvGrpSpPr>
            <p:cNvPr id="1466533" name="Group 165"/>
            <p:cNvGrpSpPr>
              <a:grpSpLocks/>
            </p:cNvGrpSpPr>
            <p:nvPr/>
          </p:nvGrpSpPr>
          <p:grpSpPr bwMode="auto">
            <a:xfrm>
              <a:off x="1641" y="2418"/>
              <a:ext cx="929" cy="546"/>
              <a:chOff x="2057" y="3107"/>
              <a:chExt cx="929" cy="546"/>
            </a:xfrm>
          </p:grpSpPr>
          <p:sp>
            <p:nvSpPr>
              <p:cNvPr id="1466534" name="Text Box 166"/>
              <p:cNvSpPr txBox="1">
                <a:spLocks noChangeArrowheads="1"/>
              </p:cNvSpPr>
              <p:nvPr/>
            </p:nvSpPr>
            <p:spPr bwMode="auto">
              <a:xfrm>
                <a:off x="2057" y="3107"/>
                <a:ext cx="929"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35" name="Text Box 167"/>
              <p:cNvSpPr txBox="1">
                <a:spLocks noChangeArrowheads="1"/>
              </p:cNvSpPr>
              <p:nvPr/>
            </p:nvSpPr>
            <p:spPr bwMode="auto">
              <a:xfrm>
                <a:off x="2141" y="3193"/>
                <a:ext cx="740"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a:t>
                </a:r>
                <a:r>
                  <a:rPr lang="ja-JP" altLang="en-US" i="0">
                    <a:latin typeface="Arial"/>
                  </a:rPr>
                  <a:t>’</a:t>
                </a:r>
                <a:r>
                  <a:rPr lang="en-US" i="0"/>
                  <a:t>x</a:t>
                </a:r>
                <a:r>
                  <a:rPr lang="en-US" i="0" baseline="-25000"/>
                  <a:t>1</a:t>
                </a:r>
                <a:r>
                  <a:rPr lang="ja-JP" altLang="en-US" i="0">
                    <a:latin typeface="Arial"/>
                  </a:rPr>
                  <a:t>’</a:t>
                </a:r>
                <a:r>
                  <a:rPr lang="en-US" i="0"/>
                  <a:t> + x</a:t>
                </a:r>
                <a:r>
                  <a:rPr lang="en-US" i="0" baseline="-25000"/>
                  <a:t>4</a:t>
                </a:r>
              </a:p>
              <a:p>
                <a:r>
                  <a:rPr lang="en-US" i="0"/>
                  <a:t>a + x</a:t>
                </a:r>
                <a:r>
                  <a:rPr lang="en-US" i="0" baseline="-25000"/>
                  <a:t>1</a:t>
                </a:r>
                <a:r>
                  <a:rPr lang="en-US" i="0"/>
                  <a:t> + x</a:t>
                </a:r>
                <a:r>
                  <a:rPr lang="en-US" i="0" baseline="-25000"/>
                  <a:t>4</a:t>
                </a:r>
              </a:p>
            </p:txBody>
          </p:sp>
        </p:grpSp>
        <p:sp>
          <p:nvSpPr>
            <p:cNvPr id="1466558" name="Text Box 190"/>
            <p:cNvSpPr txBox="1">
              <a:spLocks noChangeArrowheads="1"/>
            </p:cNvSpPr>
            <p:nvPr/>
          </p:nvSpPr>
          <p:spPr bwMode="auto">
            <a:xfrm>
              <a:off x="1525" y="2591"/>
              <a:ext cx="9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grpSp>
      <p:grpSp>
        <p:nvGrpSpPr>
          <p:cNvPr id="2" name="Group 1"/>
          <p:cNvGrpSpPr/>
          <p:nvPr/>
        </p:nvGrpSpPr>
        <p:grpSpPr>
          <a:xfrm>
            <a:off x="365125" y="5300663"/>
            <a:ext cx="8289926" cy="875189"/>
            <a:chOff x="365125" y="5300663"/>
            <a:chExt cx="8289926" cy="875189"/>
          </a:xfrm>
        </p:grpSpPr>
        <p:sp>
          <p:nvSpPr>
            <p:cNvPr id="1466488" name="Text Box 120"/>
            <p:cNvSpPr txBox="1">
              <a:spLocks noChangeArrowheads="1"/>
            </p:cNvSpPr>
            <p:nvPr/>
          </p:nvSpPr>
          <p:spPr bwMode="auto">
            <a:xfrm>
              <a:off x="365125" y="5575301"/>
              <a:ext cx="865188"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a</a:t>
              </a:r>
              <a:r>
                <a:rPr lang="en-US" i="0"/>
                <a:t> =</a:t>
              </a:r>
            </a:p>
          </p:txBody>
        </p:sp>
        <p:grpSp>
          <p:nvGrpSpPr>
            <p:cNvPr id="1466521" name="Group 153"/>
            <p:cNvGrpSpPr>
              <a:grpSpLocks/>
            </p:cNvGrpSpPr>
            <p:nvPr/>
          </p:nvGrpSpPr>
          <p:grpSpPr bwMode="auto">
            <a:xfrm>
              <a:off x="7494588" y="5300663"/>
              <a:ext cx="1160463" cy="866775"/>
              <a:chOff x="2155" y="3107"/>
              <a:chExt cx="731" cy="546"/>
            </a:xfrm>
          </p:grpSpPr>
          <p:sp>
            <p:nvSpPr>
              <p:cNvPr id="1466522" name="Text Box 154"/>
              <p:cNvSpPr txBox="1">
                <a:spLocks noChangeArrowheads="1"/>
              </p:cNvSpPr>
              <p:nvPr/>
            </p:nvSpPr>
            <p:spPr bwMode="auto">
              <a:xfrm>
                <a:off x="2155" y="3107"/>
                <a:ext cx="731"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23" name="Text Box 155"/>
              <p:cNvSpPr txBox="1">
                <a:spLocks noChangeArrowheads="1"/>
              </p:cNvSpPr>
              <p:nvPr/>
            </p:nvSpPr>
            <p:spPr bwMode="auto">
              <a:xfrm>
                <a:off x="2275" y="3193"/>
                <a:ext cx="472"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x</a:t>
                </a:r>
                <a:r>
                  <a:rPr lang="en-US" i="0" baseline="-25000"/>
                  <a:t>1</a:t>
                </a:r>
                <a:r>
                  <a:rPr lang="en-US" i="0"/>
                  <a:t>x</a:t>
                </a:r>
                <a:r>
                  <a:rPr lang="en-US" i="0" baseline="-25000"/>
                  <a:t>4</a:t>
                </a:r>
              </a:p>
              <a:p>
                <a:r>
                  <a:rPr lang="en-US" i="0"/>
                  <a:t>x</a:t>
                </a:r>
                <a:r>
                  <a:rPr lang="en-US" i="0" baseline="-25000"/>
                  <a:t>1</a:t>
                </a:r>
                <a:r>
                  <a:rPr lang="en-US" i="0"/>
                  <a:t> + x</a:t>
                </a:r>
                <a:r>
                  <a:rPr lang="en-US" i="0" baseline="-25000"/>
                  <a:t>4</a:t>
                </a:r>
              </a:p>
            </p:txBody>
          </p:sp>
        </p:grpSp>
        <p:sp>
          <p:nvSpPr>
            <p:cNvPr id="1466551" name="Text Box 183"/>
            <p:cNvSpPr txBox="1">
              <a:spLocks noChangeArrowheads="1"/>
            </p:cNvSpPr>
            <p:nvPr/>
          </p:nvSpPr>
          <p:spPr bwMode="auto">
            <a:xfrm>
              <a:off x="3746500" y="5575301"/>
              <a:ext cx="14605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sp>
          <p:nvSpPr>
            <p:cNvPr id="1466561" name="Text Box 193"/>
            <p:cNvSpPr txBox="1">
              <a:spLocks noChangeArrowheads="1"/>
            </p:cNvSpPr>
            <p:nvPr/>
          </p:nvSpPr>
          <p:spPr bwMode="auto">
            <a:xfrm>
              <a:off x="2878138" y="5575301"/>
              <a:ext cx="7874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a,c</a:t>
              </a:r>
              <a:endParaRPr lang="en-US" i="0"/>
            </a:p>
          </p:txBody>
        </p:sp>
        <p:grpSp>
          <p:nvGrpSpPr>
            <p:cNvPr id="1466562" name="Group 194"/>
            <p:cNvGrpSpPr>
              <a:grpSpLocks/>
            </p:cNvGrpSpPr>
            <p:nvPr/>
          </p:nvGrpSpPr>
          <p:grpSpPr bwMode="auto">
            <a:xfrm>
              <a:off x="5757863" y="5300663"/>
              <a:ext cx="1474788" cy="866775"/>
              <a:chOff x="2057" y="3107"/>
              <a:chExt cx="929" cy="546"/>
            </a:xfrm>
          </p:grpSpPr>
          <p:sp>
            <p:nvSpPr>
              <p:cNvPr id="1466563" name="Text Box 195"/>
              <p:cNvSpPr txBox="1">
                <a:spLocks noChangeArrowheads="1"/>
              </p:cNvSpPr>
              <p:nvPr/>
            </p:nvSpPr>
            <p:spPr bwMode="auto">
              <a:xfrm>
                <a:off x="2057" y="3107"/>
                <a:ext cx="929"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64" name="Text Box 196"/>
              <p:cNvSpPr txBox="1">
                <a:spLocks noChangeArrowheads="1"/>
              </p:cNvSpPr>
              <p:nvPr/>
            </p:nvSpPr>
            <p:spPr bwMode="auto">
              <a:xfrm>
                <a:off x="2141" y="3193"/>
                <a:ext cx="740" cy="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a:t>
                </a:r>
                <a:r>
                  <a:rPr lang="ja-JP" altLang="en-US" i="0">
                    <a:latin typeface="Arial"/>
                  </a:rPr>
                  <a:t>’</a:t>
                </a:r>
                <a:r>
                  <a:rPr lang="en-US" i="0"/>
                  <a:t>x</a:t>
                </a:r>
                <a:r>
                  <a:rPr lang="en-US" i="0" baseline="-25000"/>
                  <a:t>1</a:t>
                </a:r>
                <a:r>
                  <a:rPr lang="ja-JP" altLang="en-US" i="0">
                    <a:latin typeface="Arial"/>
                  </a:rPr>
                  <a:t>’</a:t>
                </a:r>
                <a:r>
                  <a:rPr lang="en-US" i="0"/>
                  <a:t> + x</a:t>
                </a:r>
                <a:r>
                  <a:rPr lang="en-US" i="0" baseline="-25000"/>
                  <a:t>4</a:t>
                </a:r>
              </a:p>
              <a:p>
                <a:r>
                  <a:rPr lang="en-US" i="0"/>
                  <a:t>a + x</a:t>
                </a:r>
                <a:r>
                  <a:rPr lang="en-US" i="0" baseline="-25000"/>
                  <a:t>1</a:t>
                </a:r>
                <a:r>
                  <a:rPr lang="en-US" i="0"/>
                  <a:t> + x</a:t>
                </a:r>
                <a:r>
                  <a:rPr lang="en-US" i="0" baseline="-25000"/>
                  <a:t>4</a:t>
                </a:r>
              </a:p>
            </p:txBody>
          </p:sp>
        </p:grpSp>
        <p:sp>
          <p:nvSpPr>
            <p:cNvPr id="1466566" name="Text Box 198"/>
            <p:cNvSpPr txBox="1">
              <a:spLocks noChangeArrowheads="1"/>
            </p:cNvSpPr>
            <p:nvPr/>
          </p:nvSpPr>
          <p:spPr bwMode="auto">
            <a:xfrm>
              <a:off x="1323975" y="5575301"/>
              <a:ext cx="11938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ODC</a:t>
              </a:r>
              <a:r>
                <a:rPr lang="en-US" i="0" baseline="-25000"/>
                <a:t>a,b</a:t>
              </a:r>
              <a:r>
                <a:rPr lang="en-US" i="0"/>
                <a:t>|</a:t>
              </a:r>
              <a:r>
                <a:rPr lang="en-US" i="0" baseline="-25000"/>
                <a:t>a=a</a:t>
              </a:r>
              <a:r>
                <a:rPr lang="ja-JP" altLang="en-US" i="0" baseline="-25000"/>
                <a:t>’</a:t>
              </a:r>
              <a:endParaRPr lang="en-US" i="0" baseline="-25000"/>
            </a:p>
          </p:txBody>
        </p:sp>
        <p:sp>
          <p:nvSpPr>
            <p:cNvPr id="1466568" name="Text Box 200"/>
            <p:cNvSpPr txBox="1">
              <a:spLocks noChangeArrowheads="1"/>
            </p:cNvSpPr>
            <p:nvPr/>
          </p:nvSpPr>
          <p:spPr bwMode="auto">
            <a:xfrm>
              <a:off x="3930650" y="5300663"/>
              <a:ext cx="1474788"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5400" b="0" i="0"/>
                <a:t>(       )</a:t>
              </a:r>
            </a:p>
          </p:txBody>
        </p:sp>
        <p:sp>
          <p:nvSpPr>
            <p:cNvPr id="1466569" name="Text Box 201"/>
            <p:cNvSpPr txBox="1">
              <a:spLocks noChangeArrowheads="1"/>
            </p:cNvSpPr>
            <p:nvPr/>
          </p:nvSpPr>
          <p:spPr bwMode="auto">
            <a:xfrm>
              <a:off x="4136831" y="5437188"/>
              <a:ext cx="1269328" cy="738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dirty="0"/>
                <a:t>a x</a:t>
              </a:r>
              <a:r>
                <a:rPr lang="en-US" i="0" baseline="-25000" dirty="0"/>
                <a:t>4</a:t>
              </a:r>
              <a:r>
                <a:rPr lang="ja-JP" altLang="en-US" i="0" dirty="0">
                  <a:latin typeface="Arial"/>
                </a:rPr>
                <a:t>’</a:t>
              </a:r>
              <a:r>
                <a:rPr lang="en-US" i="0" dirty="0"/>
                <a:t> + x</a:t>
              </a:r>
              <a:r>
                <a:rPr lang="en-US" i="0" baseline="-25000" dirty="0"/>
                <a:t>1        </a:t>
              </a:r>
            </a:p>
            <a:p>
              <a:r>
                <a:rPr lang="en-US" i="0" dirty="0"/>
                <a:t> a</a:t>
              </a:r>
              <a:r>
                <a:rPr lang="en-US" i="0" dirty="0">
                  <a:latin typeface="Arial"/>
                </a:rPr>
                <a:t>’</a:t>
              </a:r>
              <a:r>
                <a:rPr lang="en-US" i="0" dirty="0"/>
                <a:t>+ x</a:t>
              </a:r>
              <a:r>
                <a:rPr lang="en-US" i="0" baseline="-25000" dirty="0"/>
                <a:t>4</a:t>
              </a:r>
              <a:r>
                <a:rPr lang="en-US" i="0" dirty="0"/>
                <a:t> + x</a:t>
              </a:r>
              <a:r>
                <a:rPr lang="en-US" i="0" baseline="-25000" dirty="0"/>
                <a:t>1  </a:t>
              </a:r>
            </a:p>
          </p:txBody>
        </p:sp>
        <p:grpSp>
          <p:nvGrpSpPr>
            <p:cNvPr id="1466573" name="Group 205"/>
            <p:cNvGrpSpPr>
              <a:grpSpLocks/>
            </p:cNvGrpSpPr>
            <p:nvPr/>
          </p:nvGrpSpPr>
          <p:grpSpPr bwMode="auto">
            <a:xfrm>
              <a:off x="2559050" y="5575301"/>
              <a:ext cx="234950" cy="365125"/>
              <a:chOff x="2015" y="3454"/>
              <a:chExt cx="148" cy="230"/>
            </a:xfrm>
          </p:grpSpPr>
          <p:sp>
            <p:nvSpPr>
              <p:cNvPr id="1466571" name="Text Box 203"/>
              <p:cNvSpPr txBox="1">
                <a:spLocks noChangeArrowheads="1"/>
              </p:cNvSpPr>
              <p:nvPr/>
            </p:nvSpPr>
            <p:spPr bwMode="auto">
              <a:xfrm>
                <a:off x="2015" y="3454"/>
                <a:ext cx="148"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dirty="0">
                    <a:sym typeface="Symbol" charset="0"/>
                  </a:rPr>
                  <a:t></a:t>
                </a:r>
                <a:endParaRPr lang="en-US" i="0" baseline="-25000" dirty="0"/>
              </a:p>
            </p:txBody>
          </p:sp>
          <p:sp>
            <p:nvSpPr>
              <p:cNvPr id="1466572" name="Line 204"/>
              <p:cNvSpPr>
                <a:spLocks noChangeShapeType="1"/>
              </p:cNvSpPr>
              <p:nvPr/>
            </p:nvSpPr>
            <p:spPr bwMode="auto">
              <a:xfrm>
                <a:off x="2015" y="3483"/>
                <a:ext cx="144"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6574" name="Group 206"/>
            <p:cNvGrpSpPr>
              <a:grpSpLocks/>
            </p:cNvGrpSpPr>
            <p:nvPr/>
          </p:nvGrpSpPr>
          <p:grpSpPr bwMode="auto">
            <a:xfrm>
              <a:off x="5438775" y="5575301"/>
              <a:ext cx="234950" cy="365125"/>
              <a:chOff x="2015" y="3454"/>
              <a:chExt cx="148" cy="230"/>
            </a:xfrm>
          </p:grpSpPr>
          <p:sp>
            <p:nvSpPr>
              <p:cNvPr id="1466575" name="Text Box 207"/>
              <p:cNvSpPr txBox="1">
                <a:spLocks noChangeArrowheads="1"/>
              </p:cNvSpPr>
              <p:nvPr/>
            </p:nvSpPr>
            <p:spPr bwMode="auto">
              <a:xfrm>
                <a:off x="2015" y="3454"/>
                <a:ext cx="148"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dirty="0">
                    <a:sym typeface="Symbol" charset="0"/>
                  </a:rPr>
                  <a:t></a:t>
                </a:r>
                <a:endParaRPr lang="en-US" i="0" baseline="-25000" dirty="0"/>
              </a:p>
            </p:txBody>
          </p:sp>
          <p:sp>
            <p:nvSpPr>
              <p:cNvPr id="1466576" name="Line 208"/>
              <p:cNvSpPr>
                <a:spLocks noChangeShapeType="1"/>
              </p:cNvSpPr>
              <p:nvPr/>
            </p:nvSpPr>
            <p:spPr bwMode="auto">
              <a:xfrm>
                <a:off x="2015" y="3483"/>
                <a:ext cx="144"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6577" name="Text Box 209"/>
            <p:cNvSpPr txBox="1">
              <a:spLocks noChangeArrowheads="1"/>
            </p:cNvSpPr>
            <p:nvPr/>
          </p:nvSpPr>
          <p:spPr bwMode="auto">
            <a:xfrm>
              <a:off x="7270750" y="5575301"/>
              <a:ext cx="14605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t>
              </a:r>
            </a:p>
          </p:txBody>
        </p:sp>
      </p:grpSp>
      <p:sp>
        <p:nvSpPr>
          <p:cNvPr id="1466579" name="Oval 211"/>
          <p:cNvSpPr>
            <a:spLocks noChangeArrowheads="1"/>
          </p:cNvSpPr>
          <p:nvPr/>
        </p:nvSpPr>
        <p:spPr bwMode="auto">
          <a:xfrm>
            <a:off x="5237163" y="1462088"/>
            <a:ext cx="128587" cy="128587"/>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0" name="Oval 212"/>
          <p:cNvSpPr>
            <a:spLocks noChangeArrowheads="1"/>
          </p:cNvSpPr>
          <p:nvPr/>
        </p:nvSpPr>
        <p:spPr bwMode="auto">
          <a:xfrm>
            <a:off x="6224588" y="1462088"/>
            <a:ext cx="128587" cy="128587"/>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1" name="Oval 213"/>
          <p:cNvSpPr>
            <a:spLocks noChangeArrowheads="1"/>
          </p:cNvSpPr>
          <p:nvPr/>
        </p:nvSpPr>
        <p:spPr bwMode="auto">
          <a:xfrm>
            <a:off x="6229350" y="2357438"/>
            <a:ext cx="128588" cy="128587"/>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2" name="Oval 214"/>
          <p:cNvSpPr>
            <a:spLocks noChangeArrowheads="1"/>
          </p:cNvSpPr>
          <p:nvPr/>
        </p:nvSpPr>
        <p:spPr bwMode="auto">
          <a:xfrm>
            <a:off x="5237163" y="2357438"/>
            <a:ext cx="128587" cy="128587"/>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3" name="Oval 215"/>
          <p:cNvSpPr>
            <a:spLocks noChangeArrowheads="1"/>
          </p:cNvSpPr>
          <p:nvPr/>
        </p:nvSpPr>
        <p:spPr bwMode="auto">
          <a:xfrm>
            <a:off x="5383213" y="3071813"/>
            <a:ext cx="128587" cy="128587"/>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4" name="Oval 216"/>
          <p:cNvSpPr>
            <a:spLocks noChangeArrowheads="1"/>
          </p:cNvSpPr>
          <p:nvPr/>
        </p:nvSpPr>
        <p:spPr bwMode="auto">
          <a:xfrm>
            <a:off x="6122988" y="3079750"/>
            <a:ext cx="128587" cy="128588"/>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6585" name="Oval 217"/>
          <p:cNvSpPr>
            <a:spLocks noChangeArrowheads="1"/>
          </p:cNvSpPr>
          <p:nvPr/>
        </p:nvSpPr>
        <p:spPr bwMode="auto">
          <a:xfrm>
            <a:off x="5730875" y="3070225"/>
            <a:ext cx="128588" cy="128588"/>
          </a:xfrm>
          <a:prstGeom prst="ellipse">
            <a:avLst/>
          </a:prstGeom>
          <a:solidFill>
            <a:srgbClr val="FF0000"/>
          </a:solidFill>
          <a:ln w="25400">
            <a:solidFill>
              <a:srgbClr val="8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270574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65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66581"/>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146657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466580"/>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6655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66582"/>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146658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6657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66583"/>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1466582"/>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6656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66584"/>
                                        </p:tgtEl>
                                        <p:attrNameLst>
                                          <p:attrName>style.visibility</p:attrName>
                                        </p:attrNameLst>
                                      </p:cBhvr>
                                      <p:to>
                                        <p:strVal val="visible"/>
                                      </p:to>
                                    </p:set>
                                  </p:childTnLst>
                                </p:cTn>
                              </p:par>
                              <p:par>
                                <p:cTn id="35" presetID="9" presetClass="emph" presetSubtype="0" grpId="1" nodeType="withEffect">
                                  <p:stCondLst>
                                    <p:cond delay="0"/>
                                  </p:stCondLst>
                                  <p:childTnLst>
                                    <p:set>
                                      <p:cBhvr rctx="PPT">
                                        <p:cTn id="36" dur="indefinite"/>
                                        <p:tgtEl>
                                          <p:spTgt spid="1466583"/>
                                        </p:tgtEl>
                                        <p:attrNameLst>
                                          <p:attrName>style.opacity</p:attrName>
                                        </p:attrNameLst>
                                      </p:cBhvr>
                                      <p:to>
                                        <p:strVal val="0.5"/>
                                      </p:to>
                                    </p:set>
                                    <p:animEffect filter="image" prLst="opacity: 0.5">
                                      <p:cBhvr rctx="IE">
                                        <p:cTn id="37" dur="indefinite"/>
                                        <p:tgtEl>
                                          <p:spTgt spid="1466583"/>
                                        </p:tgtEl>
                                      </p:cBhvr>
                                    </p:animEffect>
                                  </p:childTnLst>
                                </p:cTn>
                              </p:par>
                              <p:par>
                                <p:cTn id="38" presetID="1" presetClass="entr" presetSubtype="0" fill="hold" grpId="0" nodeType="withEffect">
                                  <p:stCondLst>
                                    <p:cond delay="0"/>
                                  </p:stCondLst>
                                  <p:childTnLst>
                                    <p:set>
                                      <p:cBhvr>
                                        <p:cTn id="39" dur="1" fill="hold">
                                          <p:stCondLst>
                                            <p:cond delay="0"/>
                                          </p:stCondLst>
                                        </p:cTn>
                                        <p:tgtEl>
                                          <p:spTgt spid="1466585"/>
                                        </p:tgtEl>
                                        <p:attrNameLst>
                                          <p:attrName>style.visibility</p:attrName>
                                        </p:attrNameLst>
                                      </p:cBhvr>
                                      <p:to>
                                        <p:strVal val="visible"/>
                                      </p:to>
                                    </p:set>
                                  </p:childTnLst>
                                </p:cTn>
                              </p:par>
                              <p:par>
                                <p:cTn id="40" presetID="9" presetClass="emph" presetSubtype="0" grpId="1" nodeType="withEffect">
                                  <p:stCondLst>
                                    <p:cond delay="0"/>
                                  </p:stCondLst>
                                  <p:childTnLst>
                                    <p:set>
                                      <p:cBhvr rctx="PPT">
                                        <p:cTn id="41" dur="indefinite"/>
                                        <p:tgtEl>
                                          <p:spTgt spid="1466584"/>
                                        </p:tgtEl>
                                        <p:attrNameLst>
                                          <p:attrName>style.opacity</p:attrName>
                                        </p:attrNameLst>
                                      </p:cBhvr>
                                      <p:to>
                                        <p:strVal val="0.5"/>
                                      </p:to>
                                    </p:set>
                                    <p:animEffect filter="image" prLst="opacity: 0.5">
                                      <p:cBhvr rctx="IE">
                                        <p:cTn id="42" dur="indefinite"/>
                                        <p:tgtEl>
                                          <p:spTgt spid="1466584"/>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6579" grpId="0" animBg="1"/>
      <p:bldP spid="1466580" grpId="0" animBg="1"/>
      <p:bldP spid="1466581" grpId="0" animBg="1"/>
      <p:bldP spid="1466581" grpId="1" animBg="1"/>
      <p:bldP spid="1466582" grpId="0" animBg="1"/>
      <p:bldP spid="1466582" grpId="1" animBg="1"/>
      <p:bldP spid="1466583" grpId="0" animBg="1"/>
      <p:bldP spid="1466583" grpId="1" animBg="1"/>
      <p:bldP spid="1466584" grpId="0" animBg="1"/>
      <p:bldP spid="1466584" grpId="1" animBg="1"/>
      <p:bldP spid="146658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75FF96A-317A-2841-BBB8-D76D8470C667}" type="slidenum">
              <a:rPr lang="en-US"/>
              <a:pPr/>
              <a:t>28</a:t>
            </a:fld>
            <a:endParaRPr lang="en-US"/>
          </a:p>
        </p:txBody>
      </p:sp>
      <p:sp>
        <p:nvSpPr>
          <p:cNvPr id="1469442" name="Rectangle 2"/>
          <p:cNvSpPr>
            <a:spLocks noGrp="1" noChangeArrowheads="1"/>
          </p:cNvSpPr>
          <p:nvPr>
            <p:ph type="title"/>
          </p:nvPr>
        </p:nvSpPr>
        <p:spPr/>
        <p:txBody>
          <a:bodyPr/>
          <a:lstStyle/>
          <a:p>
            <a:pPr>
              <a:lnSpc>
                <a:spcPct val="70000"/>
              </a:lnSpc>
            </a:pPr>
            <a:r>
              <a:rPr lang="en-US" sz="2800"/>
              <a:t>Don</a:t>
            </a:r>
            <a:r>
              <a:rPr lang="ja-JP" altLang="en-US" sz="2800">
                <a:latin typeface="Arial"/>
              </a:rPr>
              <a:t>’</a:t>
            </a:r>
            <a:r>
              <a:rPr lang="en-US" sz="2800"/>
              <a:t>t care computation</a:t>
            </a:r>
            <a:br>
              <a:rPr lang="en-US" sz="2800"/>
            </a:br>
            <a:r>
              <a:rPr lang="en-US" sz="2800"/>
              <a:t>summary</a:t>
            </a:r>
          </a:p>
        </p:txBody>
      </p:sp>
      <p:sp>
        <p:nvSpPr>
          <p:cNvPr id="1469443" name="Rectangle 3"/>
          <p:cNvSpPr>
            <a:spLocks noGrp="1" noChangeArrowheads="1"/>
          </p:cNvSpPr>
          <p:nvPr>
            <p:ph type="body" idx="1"/>
          </p:nvPr>
        </p:nvSpPr>
        <p:spPr>
          <a:xfrm>
            <a:off x="171450" y="1065213"/>
            <a:ext cx="8915400" cy="5221287"/>
          </a:xfrm>
        </p:spPr>
        <p:txBody>
          <a:bodyPr/>
          <a:lstStyle/>
          <a:p>
            <a:pPr>
              <a:lnSpc>
                <a:spcPct val="135000"/>
              </a:lnSpc>
            </a:pPr>
            <a:r>
              <a:rPr lang="en-US"/>
              <a:t>Controllability </a:t>
            </a:r>
            <a:r>
              <a:rPr lang="en-US" i="1"/>
              <a:t>don</a:t>
            </a:r>
            <a:r>
              <a:rPr lang="ja-JP" altLang="en-US" i="1">
                <a:latin typeface="Arial"/>
              </a:rPr>
              <a:t>’</a:t>
            </a:r>
            <a:r>
              <a:rPr lang="en-US" i="1"/>
              <a:t>t cares</a:t>
            </a:r>
            <a:r>
              <a:rPr lang="en-US"/>
              <a:t> are derived by image computation</a:t>
            </a:r>
          </a:p>
          <a:p>
            <a:pPr lvl="1">
              <a:lnSpc>
                <a:spcPct val="135000"/>
              </a:lnSpc>
            </a:pPr>
            <a:r>
              <a:rPr lang="en-US"/>
              <a:t>Recursive algorithms and data structure are applied</a:t>
            </a:r>
          </a:p>
          <a:p>
            <a:pPr>
              <a:lnSpc>
                <a:spcPct val="135000"/>
              </a:lnSpc>
            </a:pPr>
            <a:r>
              <a:rPr lang="en-US"/>
              <a:t>Observability </a:t>
            </a:r>
            <a:r>
              <a:rPr lang="en-US" i="1"/>
              <a:t>don</a:t>
            </a:r>
            <a:r>
              <a:rPr lang="ja-JP" altLang="en-US" i="1">
                <a:latin typeface="Arial"/>
              </a:rPr>
              <a:t>’</a:t>
            </a:r>
            <a:r>
              <a:rPr lang="en-US" i="1"/>
              <a:t>t cares</a:t>
            </a:r>
            <a:r>
              <a:rPr lang="en-US"/>
              <a:t> are derived by backward traversal</a:t>
            </a:r>
          </a:p>
          <a:p>
            <a:pPr lvl="1">
              <a:lnSpc>
                <a:spcPct val="135000"/>
              </a:lnSpc>
            </a:pPr>
            <a:r>
              <a:rPr lang="en-US"/>
              <a:t>Exact and approximate computation</a:t>
            </a:r>
          </a:p>
          <a:p>
            <a:pPr lvl="1">
              <a:lnSpc>
                <a:spcPct val="135000"/>
              </a:lnSpc>
            </a:pPr>
            <a:r>
              <a:rPr lang="en-US"/>
              <a:t>Approximate methods compute </a:t>
            </a:r>
            <a:r>
              <a:rPr lang="en-US" i="1"/>
              <a:t>don</a:t>
            </a:r>
            <a:r>
              <a:rPr lang="ja-JP" altLang="en-US" i="1">
                <a:latin typeface="Arial"/>
              </a:rPr>
              <a:t>’</a:t>
            </a:r>
            <a:r>
              <a:rPr lang="en-US" i="1"/>
              <a:t>t care</a:t>
            </a:r>
            <a:r>
              <a:rPr lang="en-US"/>
              <a:t> subsets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5BF830AD-A651-634C-B684-FBD5D78BF1A2}" type="slidenum">
              <a:rPr lang="en-US"/>
              <a:pPr/>
              <a:t>29</a:t>
            </a:fld>
            <a:endParaRPr lang="en-US"/>
          </a:p>
        </p:txBody>
      </p:sp>
      <p:sp>
        <p:nvSpPr>
          <p:cNvPr id="1470466" name="Rectangle 2"/>
          <p:cNvSpPr>
            <a:spLocks noGrp="1" noChangeArrowheads="1"/>
          </p:cNvSpPr>
          <p:nvPr>
            <p:ph type="title"/>
          </p:nvPr>
        </p:nvSpPr>
        <p:spPr/>
        <p:txBody>
          <a:bodyPr/>
          <a:lstStyle/>
          <a:p>
            <a:r>
              <a:rPr lang="en-US"/>
              <a:t>Transformations with don</a:t>
            </a:r>
            <a:r>
              <a:rPr lang="ja-JP" altLang="en-US">
                <a:latin typeface="Arial"/>
              </a:rPr>
              <a:t>’</a:t>
            </a:r>
            <a:r>
              <a:rPr lang="en-US"/>
              <a:t>t cares</a:t>
            </a:r>
          </a:p>
        </p:txBody>
      </p:sp>
      <p:sp>
        <p:nvSpPr>
          <p:cNvPr id="1470467" name="Rectangle 3"/>
          <p:cNvSpPr>
            <a:spLocks noGrp="1" noChangeArrowheads="1"/>
          </p:cNvSpPr>
          <p:nvPr>
            <p:ph type="body" idx="1"/>
          </p:nvPr>
        </p:nvSpPr>
        <p:spPr/>
        <p:txBody>
          <a:bodyPr/>
          <a:lstStyle/>
          <a:p>
            <a:r>
              <a:rPr lang="en-US"/>
              <a:t>Boolean simplification</a:t>
            </a:r>
          </a:p>
          <a:p>
            <a:pPr lvl="1"/>
            <a:r>
              <a:rPr lang="en-US"/>
              <a:t>Generate local DC set for local functions</a:t>
            </a:r>
          </a:p>
          <a:p>
            <a:pPr lvl="1"/>
            <a:r>
              <a:rPr lang="en-US"/>
              <a:t>Use heuristic minimizer (e.g., Espresso)</a:t>
            </a:r>
          </a:p>
          <a:p>
            <a:pPr lvl="1"/>
            <a:r>
              <a:rPr lang="en-US"/>
              <a:t>Minimize the number of literals</a:t>
            </a:r>
          </a:p>
          <a:p>
            <a:r>
              <a:rPr lang="en-US"/>
              <a:t>Boolean substitution:</a:t>
            </a:r>
          </a:p>
          <a:p>
            <a:pPr lvl="1"/>
            <a:r>
              <a:rPr lang="en-US"/>
              <a:t>Simplify a function by adding one (ore more) inputs</a:t>
            </a:r>
          </a:p>
          <a:p>
            <a:pPr lvl="1"/>
            <a:r>
              <a:rPr lang="en-US"/>
              <a:t>Equivalent to simplification with </a:t>
            </a:r>
            <a:r>
              <a:rPr lang="en-US">
                <a:solidFill>
                  <a:schemeClr val="bg2"/>
                </a:solidFill>
              </a:rPr>
              <a:t>global </a:t>
            </a:r>
            <a:r>
              <a:rPr lang="en-US" i="1">
                <a:solidFill>
                  <a:schemeClr val="bg2"/>
                </a:solidFill>
              </a:rPr>
              <a:t>don</a:t>
            </a:r>
            <a:r>
              <a:rPr lang="ja-JP" altLang="en-US" i="1">
                <a:solidFill>
                  <a:schemeClr val="bg2"/>
                </a:solidFill>
                <a:latin typeface="Arial"/>
              </a:rPr>
              <a:t>’</a:t>
            </a:r>
            <a:r>
              <a:rPr lang="en-US" i="1">
                <a:solidFill>
                  <a:schemeClr val="bg2"/>
                </a:solidFill>
              </a:rPr>
              <a:t>t care</a:t>
            </a:r>
            <a:r>
              <a:rPr lang="en-US"/>
              <a:t> sets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046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7046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704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448FD6EB-3DE4-9842-923E-1A059EE91CF7}" type="slidenum">
              <a:rPr lang="en-US"/>
              <a:pPr/>
              <a:t>3</a:t>
            </a:fld>
            <a:endParaRPr lang="en-US"/>
          </a:p>
        </p:txBody>
      </p:sp>
      <p:sp>
        <p:nvSpPr>
          <p:cNvPr id="1429506" name="Rectangle 2"/>
          <p:cNvSpPr>
            <a:spLocks noGrp="1" noChangeArrowheads="1"/>
          </p:cNvSpPr>
          <p:nvPr>
            <p:ph type="title"/>
          </p:nvPr>
        </p:nvSpPr>
        <p:spPr/>
        <p:txBody>
          <a:bodyPr/>
          <a:lstStyle/>
          <a:p>
            <a:r>
              <a:rPr lang="en-US"/>
              <a:t>Boolean methods</a:t>
            </a:r>
          </a:p>
        </p:txBody>
      </p:sp>
      <p:sp>
        <p:nvSpPr>
          <p:cNvPr id="1429507" name="Rectangle 3"/>
          <p:cNvSpPr>
            <a:spLocks noGrp="1" noChangeArrowheads="1"/>
          </p:cNvSpPr>
          <p:nvPr>
            <p:ph type="body" idx="1"/>
          </p:nvPr>
        </p:nvSpPr>
        <p:spPr/>
        <p:txBody>
          <a:bodyPr/>
          <a:lstStyle/>
          <a:p>
            <a:r>
              <a:rPr lang="en-US"/>
              <a:t>Exploit Boolean properties of logic functions</a:t>
            </a:r>
          </a:p>
          <a:p>
            <a:r>
              <a:rPr lang="en-US"/>
              <a:t>Use </a:t>
            </a:r>
            <a:r>
              <a:rPr lang="en-US" i="1"/>
              <a:t>don</a:t>
            </a:r>
            <a:r>
              <a:rPr lang="ja-JP" altLang="en-US" i="1">
                <a:latin typeface="Arial"/>
              </a:rPr>
              <a:t>’</a:t>
            </a:r>
            <a:r>
              <a:rPr lang="en-US" i="1"/>
              <a:t>t care</a:t>
            </a:r>
            <a:r>
              <a:rPr lang="en-US"/>
              <a:t> conditions</a:t>
            </a:r>
          </a:p>
          <a:p>
            <a:r>
              <a:rPr lang="en-US"/>
              <a:t>More complex algorithms</a:t>
            </a:r>
          </a:p>
          <a:p>
            <a:pPr lvl="1"/>
            <a:r>
              <a:rPr lang="en-US"/>
              <a:t>Potentially better solutions</a:t>
            </a:r>
          </a:p>
          <a:p>
            <a:pPr lvl="1"/>
            <a:r>
              <a:rPr lang="en-US"/>
              <a:t>Harder to reverse the transformations</a:t>
            </a:r>
          </a:p>
          <a:p>
            <a:r>
              <a:rPr lang="en-US"/>
              <a:t>Used within most synthesis tools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9CD3C76-26A3-8641-A767-BE20E0C6F45B}" type="slidenum">
              <a:rPr lang="en-US"/>
              <a:pPr/>
              <a:t>30</a:t>
            </a:fld>
            <a:endParaRPr lang="en-US"/>
          </a:p>
        </p:txBody>
      </p:sp>
      <p:sp>
        <p:nvSpPr>
          <p:cNvPr id="1471490" name="Rectangle 2"/>
          <p:cNvSpPr>
            <a:spLocks noGrp="1" noChangeArrowheads="1"/>
          </p:cNvSpPr>
          <p:nvPr>
            <p:ph type="title"/>
          </p:nvPr>
        </p:nvSpPr>
        <p:spPr/>
        <p:txBody>
          <a:bodyPr/>
          <a:lstStyle/>
          <a:p>
            <a:r>
              <a:rPr lang="en-US"/>
              <a:t>Example – Boolean substitution</a:t>
            </a:r>
          </a:p>
        </p:txBody>
      </p:sp>
      <p:sp>
        <p:nvSpPr>
          <p:cNvPr id="1471491" name="Rectangle 3"/>
          <p:cNvSpPr>
            <a:spLocks noGrp="1" noChangeArrowheads="1"/>
          </p:cNvSpPr>
          <p:nvPr>
            <p:ph type="body" idx="1"/>
          </p:nvPr>
        </p:nvSpPr>
        <p:spPr/>
        <p:txBody>
          <a:bodyPr/>
          <a:lstStyle/>
          <a:p>
            <a:r>
              <a:rPr lang="en-US"/>
              <a:t>Substitute </a:t>
            </a:r>
            <a:r>
              <a:rPr lang="en-US">
                <a:solidFill>
                  <a:schemeClr val="bg2"/>
                </a:solidFill>
              </a:rPr>
              <a:t>q = a + cd</a:t>
            </a:r>
            <a:r>
              <a:rPr lang="en-US"/>
              <a:t> into </a:t>
            </a:r>
            <a:r>
              <a:rPr lang="en-US">
                <a:solidFill>
                  <a:schemeClr val="bg2"/>
                </a:solidFill>
              </a:rPr>
              <a:t>f</a:t>
            </a:r>
            <a:r>
              <a:rPr lang="en-US" baseline="-25000">
                <a:solidFill>
                  <a:schemeClr val="bg2"/>
                </a:solidFill>
              </a:rPr>
              <a:t>h </a:t>
            </a:r>
            <a:r>
              <a:rPr lang="en-US">
                <a:solidFill>
                  <a:schemeClr val="bg2"/>
                </a:solidFill>
              </a:rPr>
              <a:t>= a + bcd + e</a:t>
            </a:r>
          </a:p>
          <a:p>
            <a:pPr lvl="1"/>
            <a:r>
              <a:rPr lang="en-US"/>
              <a:t>Obtain </a:t>
            </a:r>
            <a:r>
              <a:rPr lang="en-US">
                <a:solidFill>
                  <a:schemeClr val="bg2"/>
                </a:solidFill>
              </a:rPr>
              <a:t>f</a:t>
            </a:r>
            <a:r>
              <a:rPr lang="en-US" baseline="-25000">
                <a:solidFill>
                  <a:schemeClr val="bg2"/>
                </a:solidFill>
              </a:rPr>
              <a:t>h</a:t>
            </a:r>
            <a:r>
              <a:rPr lang="en-US">
                <a:solidFill>
                  <a:schemeClr val="bg2"/>
                </a:solidFill>
              </a:rPr>
              <a:t> = a + bq + e</a:t>
            </a:r>
          </a:p>
          <a:p>
            <a:r>
              <a:rPr lang="en-US"/>
              <a:t>Method</a:t>
            </a:r>
          </a:p>
          <a:p>
            <a:pPr lvl="1"/>
            <a:r>
              <a:rPr lang="en-US"/>
              <a:t>Compute SDC including </a:t>
            </a:r>
            <a:r>
              <a:rPr lang="en-US">
                <a:solidFill>
                  <a:schemeClr val="bg2"/>
                </a:solidFill>
              </a:rPr>
              <a:t>q </a:t>
            </a:r>
            <a:r>
              <a:rPr lang="ru-RU">
                <a:solidFill>
                  <a:schemeClr val="bg2"/>
                </a:solidFill>
                <a:sym typeface="Symbol" charset="0"/>
              </a:rPr>
              <a:t></a:t>
            </a:r>
            <a:r>
              <a:rPr lang="en-US">
                <a:solidFill>
                  <a:schemeClr val="bg2"/>
                </a:solidFill>
              </a:rPr>
              <a:t> (a+cd) = q</a:t>
            </a:r>
            <a:r>
              <a:rPr lang="ja-JP" altLang="en-US">
                <a:solidFill>
                  <a:schemeClr val="bg2"/>
                </a:solidFill>
              </a:rPr>
              <a:t>’</a:t>
            </a:r>
            <a:r>
              <a:rPr lang="en-US">
                <a:solidFill>
                  <a:schemeClr val="bg2"/>
                </a:solidFill>
              </a:rPr>
              <a:t>a +q</a:t>
            </a:r>
            <a:r>
              <a:rPr lang="ja-JP" altLang="en-US">
                <a:solidFill>
                  <a:schemeClr val="bg2"/>
                </a:solidFill>
              </a:rPr>
              <a:t>’</a:t>
            </a:r>
            <a:r>
              <a:rPr lang="en-US">
                <a:solidFill>
                  <a:schemeClr val="bg2"/>
                </a:solidFill>
              </a:rPr>
              <a:t>cd + qa</a:t>
            </a:r>
            <a:r>
              <a:rPr lang="ja-JP" altLang="en-US">
                <a:solidFill>
                  <a:schemeClr val="bg2"/>
                </a:solidFill>
              </a:rPr>
              <a:t>’</a:t>
            </a:r>
            <a:r>
              <a:rPr lang="en-US">
                <a:solidFill>
                  <a:schemeClr val="bg2"/>
                </a:solidFill>
              </a:rPr>
              <a:t>(cd)</a:t>
            </a:r>
            <a:r>
              <a:rPr lang="ja-JP" altLang="en-US">
                <a:solidFill>
                  <a:schemeClr val="bg2"/>
                </a:solidFill>
              </a:rPr>
              <a:t>’</a:t>
            </a:r>
            <a:endParaRPr lang="en-US">
              <a:solidFill>
                <a:schemeClr val="bg2"/>
              </a:solidFill>
            </a:endParaRPr>
          </a:p>
          <a:p>
            <a:pPr lvl="1"/>
            <a:r>
              <a:rPr lang="en-US"/>
              <a:t>Simplify </a:t>
            </a:r>
            <a:r>
              <a:rPr lang="en-US">
                <a:solidFill>
                  <a:schemeClr val="bg2"/>
                </a:solidFill>
              </a:rPr>
              <a:t>f</a:t>
            </a:r>
            <a:r>
              <a:rPr lang="en-US" baseline="-25000">
                <a:solidFill>
                  <a:schemeClr val="bg2"/>
                </a:solidFill>
              </a:rPr>
              <a:t>h</a:t>
            </a:r>
            <a:r>
              <a:rPr lang="en-US">
                <a:solidFill>
                  <a:schemeClr val="bg2"/>
                </a:solidFill>
              </a:rPr>
              <a:t> = a + bcd + e</a:t>
            </a:r>
            <a:r>
              <a:rPr lang="en-US"/>
              <a:t> with </a:t>
            </a:r>
            <a:r>
              <a:rPr lang="en-US">
                <a:solidFill>
                  <a:schemeClr val="bg2"/>
                </a:solidFill>
              </a:rPr>
              <a:t>DC = q</a:t>
            </a:r>
            <a:r>
              <a:rPr lang="ja-JP" altLang="en-US">
                <a:solidFill>
                  <a:schemeClr val="bg2"/>
                </a:solidFill>
              </a:rPr>
              <a:t>’</a:t>
            </a:r>
            <a:r>
              <a:rPr lang="en-US">
                <a:solidFill>
                  <a:schemeClr val="bg2"/>
                </a:solidFill>
              </a:rPr>
              <a:t>a + q</a:t>
            </a:r>
            <a:r>
              <a:rPr lang="ja-JP" altLang="en-US">
                <a:solidFill>
                  <a:schemeClr val="bg2"/>
                </a:solidFill>
              </a:rPr>
              <a:t>’</a:t>
            </a:r>
            <a:r>
              <a:rPr lang="en-US">
                <a:solidFill>
                  <a:schemeClr val="bg2"/>
                </a:solidFill>
              </a:rPr>
              <a:t>cd + qa</a:t>
            </a:r>
            <a:r>
              <a:rPr lang="ja-JP" altLang="en-US">
                <a:solidFill>
                  <a:schemeClr val="bg2"/>
                </a:solidFill>
              </a:rPr>
              <a:t>’</a:t>
            </a:r>
            <a:r>
              <a:rPr lang="en-US">
                <a:solidFill>
                  <a:schemeClr val="bg2"/>
                </a:solidFill>
              </a:rPr>
              <a:t> (cd)</a:t>
            </a:r>
            <a:r>
              <a:rPr lang="ja-JP" altLang="en-US">
                <a:solidFill>
                  <a:schemeClr val="bg2"/>
                </a:solidFill>
              </a:rPr>
              <a:t>’</a:t>
            </a:r>
            <a:endParaRPr lang="en-US">
              <a:solidFill>
                <a:schemeClr val="bg2"/>
              </a:solidFill>
            </a:endParaRPr>
          </a:p>
          <a:p>
            <a:pPr lvl="1"/>
            <a:r>
              <a:rPr lang="en-US"/>
              <a:t>Obtain </a:t>
            </a:r>
            <a:r>
              <a:rPr lang="en-US">
                <a:solidFill>
                  <a:schemeClr val="bg2"/>
                </a:solidFill>
              </a:rPr>
              <a:t>f</a:t>
            </a:r>
            <a:r>
              <a:rPr lang="en-US" baseline="-25000">
                <a:solidFill>
                  <a:schemeClr val="bg2"/>
                </a:solidFill>
              </a:rPr>
              <a:t>h</a:t>
            </a:r>
            <a:r>
              <a:rPr lang="en-US">
                <a:solidFill>
                  <a:schemeClr val="bg2"/>
                </a:solidFill>
              </a:rPr>
              <a:t> = a + bq +e</a:t>
            </a:r>
          </a:p>
          <a:p>
            <a:r>
              <a:rPr lang="en-US"/>
              <a:t>Result</a:t>
            </a:r>
          </a:p>
          <a:p>
            <a:pPr lvl="1"/>
            <a:r>
              <a:rPr lang="en-US"/>
              <a:t>Simplified function has one fewer literal by changing the support  of  </a:t>
            </a:r>
            <a:r>
              <a:rPr lang="en-US">
                <a:solidFill>
                  <a:schemeClr val="bg2"/>
                </a:solidFill>
              </a:rPr>
              <a:t>f</a:t>
            </a:r>
            <a:r>
              <a:rPr lang="en-US" baseline="-25000">
                <a:solidFill>
                  <a:schemeClr val="bg2"/>
                </a:solidFill>
              </a:rPr>
              <a:t>h</a:t>
            </a:r>
            <a:endParaRPr lang="ru-RU" baseline="-2500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149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7149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7149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71491">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7149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714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EB190D5-EE87-E34C-B42F-361664B505A2}" type="slidenum">
              <a:rPr lang="en-US"/>
              <a:pPr/>
              <a:t>31</a:t>
            </a:fld>
            <a:endParaRPr lang="en-US"/>
          </a:p>
        </p:txBody>
      </p:sp>
      <p:sp>
        <p:nvSpPr>
          <p:cNvPr id="1472514" name="Rectangle 2"/>
          <p:cNvSpPr>
            <a:spLocks noGrp="1" noChangeArrowheads="1"/>
          </p:cNvSpPr>
          <p:nvPr>
            <p:ph type="title"/>
          </p:nvPr>
        </p:nvSpPr>
        <p:spPr/>
        <p:txBody>
          <a:bodyPr/>
          <a:lstStyle/>
          <a:p>
            <a:r>
              <a:rPr lang="en-US"/>
              <a:t>Simplification operator</a:t>
            </a:r>
          </a:p>
        </p:txBody>
      </p:sp>
      <p:sp>
        <p:nvSpPr>
          <p:cNvPr id="1472515" name="Rectangle 3"/>
          <p:cNvSpPr>
            <a:spLocks noGrp="1" noChangeArrowheads="1"/>
          </p:cNvSpPr>
          <p:nvPr>
            <p:ph type="body" idx="1"/>
          </p:nvPr>
        </p:nvSpPr>
        <p:spPr/>
        <p:txBody>
          <a:bodyPr/>
          <a:lstStyle/>
          <a:p>
            <a:r>
              <a:rPr lang="en-US"/>
              <a:t>Cycle over the network blocks</a:t>
            </a:r>
          </a:p>
          <a:p>
            <a:pPr lvl="1"/>
            <a:r>
              <a:rPr lang="en-US"/>
              <a:t>Compute local don</a:t>
            </a:r>
            <a:r>
              <a:rPr lang="ja-JP" altLang="en-US">
                <a:latin typeface="Arial"/>
              </a:rPr>
              <a:t>’</a:t>
            </a:r>
            <a:r>
              <a:rPr lang="en-US"/>
              <a:t>t care conditions</a:t>
            </a:r>
          </a:p>
          <a:p>
            <a:pPr lvl="1"/>
            <a:r>
              <a:rPr lang="en-US"/>
              <a:t>Minimize</a:t>
            </a:r>
          </a:p>
          <a:p>
            <a:r>
              <a:rPr lang="en-US"/>
              <a:t>Issues:</a:t>
            </a:r>
          </a:p>
          <a:p>
            <a:pPr lvl="1"/>
            <a:r>
              <a:rPr lang="en-US"/>
              <a:t>Don</a:t>
            </a:r>
            <a:r>
              <a:rPr lang="ja-JP" altLang="en-US">
                <a:latin typeface="Arial"/>
              </a:rPr>
              <a:t>’</a:t>
            </a:r>
            <a:r>
              <a:rPr lang="en-US"/>
              <a:t>t care sets change as blocks are being simplified</a:t>
            </a:r>
          </a:p>
          <a:p>
            <a:pPr lvl="1"/>
            <a:r>
              <a:rPr lang="en-US"/>
              <a:t>Iteration may not have a fixed point</a:t>
            </a:r>
          </a:p>
          <a:p>
            <a:pPr lvl="1"/>
            <a:r>
              <a:rPr lang="en-US"/>
              <a:t>It would be efficient to parallelize some simplifications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4AC8A2B7-E109-344C-8809-20F22AC0810B}" type="slidenum">
              <a:rPr lang="en-US"/>
              <a:pPr/>
              <a:t>32</a:t>
            </a:fld>
            <a:endParaRPr lang="en-US"/>
          </a:p>
        </p:txBody>
      </p:sp>
      <p:sp>
        <p:nvSpPr>
          <p:cNvPr id="1473538" name="Rectangle 2"/>
          <p:cNvSpPr>
            <a:spLocks noGrp="1" noChangeArrowheads="1"/>
          </p:cNvSpPr>
          <p:nvPr>
            <p:ph type="title"/>
          </p:nvPr>
        </p:nvSpPr>
        <p:spPr/>
        <p:txBody>
          <a:bodyPr/>
          <a:lstStyle/>
          <a:p>
            <a:r>
              <a:rPr lang="en-US"/>
              <a:t>Optimization and perturbation</a:t>
            </a:r>
          </a:p>
        </p:txBody>
      </p:sp>
      <p:sp>
        <p:nvSpPr>
          <p:cNvPr id="1473539" name="Rectangle 3"/>
          <p:cNvSpPr>
            <a:spLocks noGrp="1" noChangeArrowheads="1"/>
          </p:cNvSpPr>
          <p:nvPr>
            <p:ph type="body" idx="1"/>
          </p:nvPr>
        </p:nvSpPr>
        <p:spPr/>
        <p:txBody>
          <a:bodyPr/>
          <a:lstStyle/>
          <a:p>
            <a:r>
              <a:rPr lang="en-US"/>
              <a:t>Minimizing a function at a block </a:t>
            </a:r>
            <a:r>
              <a:rPr lang="en-US">
                <a:solidFill>
                  <a:schemeClr val="bg2"/>
                </a:solidFill>
              </a:rPr>
              <a:t>x</a:t>
            </a:r>
            <a:r>
              <a:rPr lang="en-US"/>
              <a:t> is the replacement of a local function </a:t>
            </a:r>
            <a:r>
              <a:rPr lang="en-US">
                <a:solidFill>
                  <a:schemeClr val="tx2"/>
                </a:solidFill>
              </a:rPr>
              <a:t>f</a:t>
            </a:r>
            <a:r>
              <a:rPr lang="en-US" baseline="-25000">
                <a:solidFill>
                  <a:schemeClr val="tx2"/>
                </a:solidFill>
              </a:rPr>
              <a:t>x</a:t>
            </a:r>
            <a:r>
              <a:rPr lang="en-US"/>
              <a:t> with a new function </a:t>
            </a:r>
            <a:r>
              <a:rPr lang="en-US">
                <a:solidFill>
                  <a:schemeClr val="tx2"/>
                </a:solidFill>
              </a:rPr>
              <a:t>g</a:t>
            </a:r>
            <a:r>
              <a:rPr lang="en-US" baseline="-25000">
                <a:solidFill>
                  <a:schemeClr val="tx2"/>
                </a:solidFill>
              </a:rPr>
              <a:t>x</a:t>
            </a:r>
          </a:p>
          <a:p>
            <a:r>
              <a:rPr lang="en-US"/>
              <a:t>This is equivalent to perturbing the network locally by</a:t>
            </a:r>
          </a:p>
          <a:p>
            <a:pPr lvl="1"/>
            <a:r>
              <a:rPr lang="en-US"/>
              <a:t>  </a:t>
            </a:r>
            <a:r>
              <a:rPr lang="el-GR">
                <a:solidFill>
                  <a:schemeClr val="bg2"/>
                </a:solidFill>
                <a:latin typeface="Lucida Grande" charset="0"/>
              </a:rPr>
              <a:t>δ</a:t>
            </a:r>
            <a:r>
              <a:rPr lang="en-US" baseline="-25000">
                <a:solidFill>
                  <a:schemeClr val="bg2"/>
                </a:solidFill>
              </a:rPr>
              <a:t>x</a:t>
            </a:r>
            <a:r>
              <a:rPr lang="en-US">
                <a:solidFill>
                  <a:schemeClr val="bg2"/>
                </a:solidFill>
              </a:rPr>
              <a:t> = f</a:t>
            </a:r>
            <a:r>
              <a:rPr lang="en-US" baseline="-25000">
                <a:solidFill>
                  <a:schemeClr val="bg2"/>
                </a:solidFill>
              </a:rPr>
              <a:t>x  </a:t>
            </a:r>
            <a:r>
              <a:rPr lang="en-US">
                <a:solidFill>
                  <a:schemeClr val="bg2"/>
                </a:solidFill>
                <a:sym typeface="Symbol" charset="0"/>
              </a:rPr>
              <a:t> </a:t>
            </a:r>
            <a:r>
              <a:rPr lang="en-US" baseline="-25000">
                <a:solidFill>
                  <a:schemeClr val="bg2"/>
                </a:solidFill>
                <a:sym typeface="Symbol" charset="0"/>
              </a:rPr>
              <a:t> </a:t>
            </a:r>
            <a:r>
              <a:rPr lang="en-US">
                <a:solidFill>
                  <a:schemeClr val="bg2"/>
                </a:solidFill>
              </a:rPr>
              <a:t>g</a:t>
            </a:r>
            <a:r>
              <a:rPr lang="en-US" baseline="-25000">
                <a:solidFill>
                  <a:schemeClr val="bg2"/>
                </a:solidFill>
              </a:rPr>
              <a:t>x   </a:t>
            </a:r>
          </a:p>
          <a:p>
            <a:r>
              <a:rPr lang="en-US"/>
              <a:t>Conditions for a feasible replacement</a:t>
            </a:r>
          </a:p>
          <a:p>
            <a:pPr lvl="1"/>
            <a:r>
              <a:rPr lang="en-US"/>
              <a:t>Perturbation bounded by local don</a:t>
            </a:r>
            <a:r>
              <a:rPr lang="ja-JP" altLang="en-US"/>
              <a:t>’</a:t>
            </a:r>
            <a:r>
              <a:rPr lang="en-US"/>
              <a:t>t care sets</a:t>
            </a:r>
          </a:p>
          <a:p>
            <a:pPr lvl="1"/>
            <a:r>
              <a:rPr lang="en-US">
                <a:solidFill>
                  <a:schemeClr val="bg2"/>
                </a:solidFill>
              </a:rPr>
              <a:t> </a:t>
            </a:r>
            <a:r>
              <a:rPr lang="el-GR">
                <a:solidFill>
                  <a:schemeClr val="bg2"/>
                </a:solidFill>
                <a:latin typeface="Lucida Grande" charset="0"/>
              </a:rPr>
              <a:t>δ</a:t>
            </a:r>
            <a:r>
              <a:rPr lang="en-US" baseline="-25000">
                <a:solidFill>
                  <a:schemeClr val="bg2"/>
                </a:solidFill>
              </a:rPr>
              <a:t>x  </a:t>
            </a:r>
            <a:r>
              <a:rPr lang="en-US"/>
              <a:t>included in </a:t>
            </a:r>
            <a:r>
              <a:rPr lang="en-US">
                <a:solidFill>
                  <a:schemeClr val="tx2"/>
                </a:solidFill>
              </a:rPr>
              <a:t>DC</a:t>
            </a:r>
            <a:r>
              <a:rPr lang="en-US" baseline="-25000">
                <a:solidFill>
                  <a:schemeClr val="tx2"/>
                </a:solidFill>
              </a:rPr>
              <a:t>ext</a:t>
            </a:r>
            <a:r>
              <a:rPr lang="en-US">
                <a:solidFill>
                  <a:schemeClr val="tx2"/>
                </a:solidFill>
              </a:rPr>
              <a:t> + ODC + CDC</a:t>
            </a:r>
          </a:p>
          <a:p>
            <a:r>
              <a:rPr lang="en-US"/>
              <a:t>Smaller, approximate </a:t>
            </a:r>
            <a:r>
              <a:rPr lang="en-US" i="1"/>
              <a:t>don</a:t>
            </a:r>
            <a:r>
              <a:rPr lang="ja-JP" altLang="en-US" i="1"/>
              <a:t>’</a:t>
            </a:r>
            <a:r>
              <a:rPr lang="en-US" i="1"/>
              <a:t>t care</a:t>
            </a:r>
            <a:r>
              <a:rPr lang="en-US"/>
              <a:t> sets can be used</a:t>
            </a:r>
          </a:p>
          <a:p>
            <a:pPr lvl="1"/>
            <a:r>
              <a:rPr lang="en-US"/>
              <a:t>But have smaller degrees of freedom</a:t>
            </a:r>
          </a:p>
          <a:p>
            <a:endParaRPr lang="ru-RU"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35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73539">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7353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7353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7353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7353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735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ooter Placeholder 3"/>
          <p:cNvSpPr>
            <a:spLocks noGrp="1"/>
          </p:cNvSpPr>
          <p:nvPr>
            <p:ph type="ftr" sz="quarter" idx="10"/>
          </p:nvPr>
        </p:nvSpPr>
        <p:spPr/>
        <p:txBody>
          <a:bodyPr/>
          <a:lstStyle/>
          <a:p>
            <a:r>
              <a:rPr lang="en-US"/>
              <a:t>(c) Giovanni De Micheli</a:t>
            </a:r>
          </a:p>
        </p:txBody>
      </p:sp>
      <p:sp>
        <p:nvSpPr>
          <p:cNvPr id="65" name="Slide Number Placeholder 4"/>
          <p:cNvSpPr>
            <a:spLocks noGrp="1"/>
          </p:cNvSpPr>
          <p:nvPr>
            <p:ph type="sldNum" sz="quarter" idx="11"/>
          </p:nvPr>
        </p:nvSpPr>
        <p:spPr/>
        <p:txBody>
          <a:bodyPr/>
          <a:lstStyle/>
          <a:p>
            <a:fld id="{DBEB5787-D6D3-5645-AE57-FDA92D6188EE}" type="slidenum">
              <a:rPr lang="en-US"/>
              <a:pPr/>
              <a:t>33</a:t>
            </a:fld>
            <a:endParaRPr lang="en-US"/>
          </a:p>
        </p:txBody>
      </p:sp>
      <p:sp>
        <p:nvSpPr>
          <p:cNvPr id="1474562" name="Rectangle 2"/>
          <p:cNvSpPr>
            <a:spLocks noGrp="1" noChangeArrowheads="1"/>
          </p:cNvSpPr>
          <p:nvPr>
            <p:ph type="title"/>
          </p:nvPr>
        </p:nvSpPr>
        <p:spPr/>
        <p:txBody>
          <a:bodyPr/>
          <a:lstStyle/>
          <a:p>
            <a:r>
              <a:rPr lang="en-US"/>
              <a:t>Example</a:t>
            </a:r>
          </a:p>
        </p:txBody>
      </p:sp>
      <p:sp>
        <p:nvSpPr>
          <p:cNvPr id="1474817" name="Rectangle 257"/>
          <p:cNvSpPr>
            <a:spLocks noGrp="1" noChangeArrowheads="1"/>
          </p:cNvSpPr>
          <p:nvPr>
            <p:ph type="body" idx="1"/>
          </p:nvPr>
        </p:nvSpPr>
        <p:spPr/>
        <p:txBody>
          <a:bodyPr/>
          <a:lstStyle/>
          <a:p>
            <a:endParaRPr lang="en-US"/>
          </a:p>
          <a:p>
            <a:endParaRPr lang="en-US"/>
          </a:p>
          <a:p>
            <a:r>
              <a:rPr lang="en-US"/>
              <a:t>No external </a:t>
            </a:r>
            <a:r>
              <a:rPr lang="en-US" i="1">
                <a:solidFill>
                  <a:schemeClr val="bg2"/>
                </a:solidFill>
              </a:rPr>
              <a:t>don</a:t>
            </a:r>
            <a:r>
              <a:rPr lang="ja-JP" altLang="en-US" i="1">
                <a:solidFill>
                  <a:schemeClr val="bg2"/>
                </a:solidFill>
              </a:rPr>
              <a:t>’</a:t>
            </a:r>
            <a:r>
              <a:rPr lang="en-US" i="1">
                <a:solidFill>
                  <a:schemeClr val="bg2"/>
                </a:solidFill>
              </a:rPr>
              <a:t>t care</a:t>
            </a:r>
            <a:r>
              <a:rPr lang="en-US"/>
              <a:t> set.</a:t>
            </a:r>
          </a:p>
          <a:p>
            <a:r>
              <a:rPr lang="en-US"/>
              <a:t>Replace </a:t>
            </a:r>
            <a:r>
              <a:rPr lang="en-US">
                <a:solidFill>
                  <a:schemeClr val="bg2"/>
                </a:solidFill>
              </a:rPr>
              <a:t>AND</a:t>
            </a:r>
            <a:r>
              <a:rPr lang="en-US"/>
              <a:t> by wire: </a:t>
            </a:r>
            <a:r>
              <a:rPr lang="en-US" i="1">
                <a:solidFill>
                  <a:schemeClr val="bg2"/>
                </a:solidFill>
              </a:rPr>
              <a:t>g</a:t>
            </a:r>
            <a:r>
              <a:rPr lang="en-US" i="1" baseline="-25000">
                <a:solidFill>
                  <a:schemeClr val="bg2"/>
                </a:solidFill>
              </a:rPr>
              <a:t>x</a:t>
            </a:r>
            <a:r>
              <a:rPr lang="en-US" i="1">
                <a:solidFill>
                  <a:schemeClr val="bg2"/>
                </a:solidFill>
              </a:rPr>
              <a:t> = a</a:t>
            </a:r>
          </a:p>
          <a:p>
            <a:r>
              <a:rPr lang="en-US"/>
              <a:t>Analysis:</a:t>
            </a:r>
          </a:p>
          <a:p>
            <a:pPr lvl="1"/>
            <a:r>
              <a:rPr lang="el-GR">
                <a:solidFill>
                  <a:schemeClr val="bg2"/>
                </a:solidFill>
                <a:latin typeface="Lucida Grande" charset="0"/>
              </a:rPr>
              <a:t>δ</a:t>
            </a:r>
            <a:r>
              <a:rPr lang="en-US">
                <a:solidFill>
                  <a:schemeClr val="bg2"/>
                </a:solidFill>
              </a:rPr>
              <a:t> = f</a:t>
            </a:r>
            <a:r>
              <a:rPr lang="en-US" baseline="-25000">
                <a:solidFill>
                  <a:schemeClr val="bg2"/>
                </a:solidFill>
              </a:rPr>
              <a:t>x</a:t>
            </a:r>
            <a:r>
              <a:rPr lang="en-US">
                <a:solidFill>
                  <a:schemeClr val="bg2"/>
                </a:solidFill>
              </a:rPr>
              <a:t> </a:t>
            </a:r>
            <a:r>
              <a:rPr lang="el-GR">
                <a:solidFill>
                  <a:schemeClr val="bg2"/>
                </a:solidFill>
                <a:sym typeface="Symbol" charset="0"/>
              </a:rPr>
              <a:t></a:t>
            </a:r>
            <a:r>
              <a:rPr lang="en-US">
                <a:solidFill>
                  <a:schemeClr val="bg2"/>
                </a:solidFill>
                <a:sym typeface="Symbol" charset="0"/>
              </a:rPr>
              <a:t> g</a:t>
            </a:r>
            <a:r>
              <a:rPr lang="en-US" baseline="-25000">
                <a:solidFill>
                  <a:schemeClr val="bg2"/>
                </a:solidFill>
              </a:rPr>
              <a:t>x</a:t>
            </a:r>
            <a:r>
              <a:rPr lang="en-US">
                <a:solidFill>
                  <a:schemeClr val="bg2"/>
                </a:solidFill>
                <a:sym typeface="Symbol" charset="0"/>
              </a:rPr>
              <a:t> = ab </a:t>
            </a:r>
            <a:r>
              <a:rPr lang="el-GR">
                <a:solidFill>
                  <a:schemeClr val="bg2"/>
                </a:solidFill>
                <a:sym typeface="Symbol" charset="0"/>
              </a:rPr>
              <a:t></a:t>
            </a:r>
            <a:r>
              <a:rPr lang="en-US">
                <a:solidFill>
                  <a:schemeClr val="bg2"/>
                </a:solidFill>
                <a:sym typeface="Symbol" charset="0"/>
              </a:rPr>
              <a:t> a = ab</a:t>
            </a:r>
            <a:r>
              <a:rPr lang="ja-JP" altLang="en-US">
                <a:solidFill>
                  <a:schemeClr val="bg2"/>
                </a:solidFill>
                <a:sym typeface="Symbol" charset="0"/>
              </a:rPr>
              <a:t>’</a:t>
            </a:r>
            <a:endParaRPr lang="en-US">
              <a:sym typeface="Symbol" charset="0"/>
            </a:endParaRPr>
          </a:p>
          <a:p>
            <a:pPr lvl="1"/>
            <a:r>
              <a:rPr lang="en-US">
                <a:solidFill>
                  <a:schemeClr val="bg2"/>
                </a:solidFill>
                <a:sym typeface="Symbol" charset="0"/>
              </a:rPr>
              <a:t>ODC</a:t>
            </a:r>
            <a:r>
              <a:rPr lang="en-US" baseline="-25000">
                <a:solidFill>
                  <a:schemeClr val="bg2"/>
                </a:solidFill>
              </a:rPr>
              <a:t>x</a:t>
            </a:r>
            <a:r>
              <a:rPr lang="en-US">
                <a:solidFill>
                  <a:schemeClr val="bg2"/>
                </a:solidFill>
                <a:sym typeface="Symbol" charset="0"/>
              </a:rPr>
              <a:t> = y</a:t>
            </a:r>
            <a:r>
              <a:rPr lang="ja-JP" altLang="en-US">
                <a:solidFill>
                  <a:schemeClr val="bg2"/>
                </a:solidFill>
                <a:sym typeface="Symbol" charset="0"/>
              </a:rPr>
              <a:t>’</a:t>
            </a:r>
            <a:r>
              <a:rPr lang="en-US">
                <a:solidFill>
                  <a:schemeClr val="bg2"/>
                </a:solidFill>
                <a:sym typeface="Symbol" charset="0"/>
              </a:rPr>
              <a:t> = b</a:t>
            </a:r>
            <a:r>
              <a:rPr lang="ja-JP" altLang="en-US">
                <a:solidFill>
                  <a:schemeClr val="bg2"/>
                </a:solidFill>
                <a:sym typeface="Symbol" charset="0"/>
              </a:rPr>
              <a:t>’</a:t>
            </a:r>
            <a:r>
              <a:rPr lang="en-US">
                <a:solidFill>
                  <a:schemeClr val="bg2"/>
                </a:solidFill>
                <a:sym typeface="Symbol" charset="0"/>
              </a:rPr>
              <a:t> + c</a:t>
            </a:r>
            <a:r>
              <a:rPr lang="ja-JP" altLang="en-US">
                <a:solidFill>
                  <a:schemeClr val="bg2"/>
                </a:solidFill>
                <a:sym typeface="Symbol" charset="0"/>
              </a:rPr>
              <a:t>’</a:t>
            </a:r>
            <a:endParaRPr lang="en-US">
              <a:sym typeface="Symbol" charset="0"/>
            </a:endParaRPr>
          </a:p>
          <a:p>
            <a:pPr lvl="1"/>
            <a:r>
              <a:rPr lang="el-GR">
                <a:solidFill>
                  <a:schemeClr val="bg2"/>
                </a:solidFill>
                <a:latin typeface="Lucida Grande" charset="0"/>
                <a:sym typeface="Symbol" charset="0"/>
              </a:rPr>
              <a:t>δ</a:t>
            </a:r>
            <a:r>
              <a:rPr lang="en-US">
                <a:solidFill>
                  <a:schemeClr val="bg2"/>
                </a:solidFill>
                <a:sym typeface="Symbol" charset="0"/>
              </a:rPr>
              <a:t> = ab</a:t>
            </a:r>
            <a:r>
              <a:rPr lang="ja-JP" altLang="en-US">
                <a:solidFill>
                  <a:schemeClr val="bg2"/>
                </a:solidFill>
                <a:sym typeface="Symbol" charset="0"/>
              </a:rPr>
              <a:t>’</a:t>
            </a:r>
            <a:r>
              <a:rPr lang="en-US">
                <a:solidFill>
                  <a:schemeClr val="bg2"/>
                </a:solidFill>
                <a:sym typeface="Symbol" charset="0"/>
              </a:rPr>
              <a:t> </a:t>
            </a:r>
            <a:r>
              <a:rPr lang="el-GR">
                <a:solidFill>
                  <a:schemeClr val="bg2"/>
                </a:solidFill>
                <a:sym typeface="Symbol" charset="0"/>
              </a:rPr>
              <a:t></a:t>
            </a:r>
            <a:r>
              <a:rPr lang="en-US">
                <a:solidFill>
                  <a:schemeClr val="bg2"/>
                </a:solidFill>
                <a:sym typeface="Symbol" charset="0"/>
              </a:rPr>
              <a:t> DC</a:t>
            </a:r>
            <a:r>
              <a:rPr lang="en-US" baseline="-25000">
                <a:solidFill>
                  <a:schemeClr val="bg2"/>
                </a:solidFill>
              </a:rPr>
              <a:t>x</a:t>
            </a:r>
            <a:r>
              <a:rPr lang="en-US">
                <a:solidFill>
                  <a:schemeClr val="bg2"/>
                </a:solidFill>
                <a:sym typeface="Symbol" charset="0"/>
              </a:rPr>
              <a:t> = b</a:t>
            </a:r>
            <a:r>
              <a:rPr lang="ja-JP" altLang="en-US">
                <a:solidFill>
                  <a:schemeClr val="bg2"/>
                </a:solidFill>
                <a:sym typeface="Symbol" charset="0"/>
              </a:rPr>
              <a:t>’</a:t>
            </a:r>
            <a:r>
              <a:rPr lang="en-US">
                <a:solidFill>
                  <a:schemeClr val="bg2"/>
                </a:solidFill>
                <a:sym typeface="Symbol" charset="0"/>
              </a:rPr>
              <a:t> + c</a:t>
            </a:r>
            <a:r>
              <a:rPr lang="ja-JP" altLang="en-US">
                <a:solidFill>
                  <a:schemeClr val="bg2"/>
                </a:solidFill>
                <a:sym typeface="Symbol" charset="0"/>
              </a:rPr>
              <a:t>’</a:t>
            </a:r>
            <a:r>
              <a:rPr lang="en-US">
                <a:sym typeface="Symbol" charset="0"/>
              </a:rPr>
              <a:t>  feasible!</a:t>
            </a:r>
            <a:endParaRPr lang="el-GR">
              <a:sym typeface="Symbol" charset="0"/>
            </a:endParaRPr>
          </a:p>
        </p:txBody>
      </p:sp>
      <p:grpSp>
        <p:nvGrpSpPr>
          <p:cNvPr id="1474725" name="Group 165"/>
          <p:cNvGrpSpPr>
            <a:grpSpLocks/>
          </p:cNvGrpSpPr>
          <p:nvPr/>
        </p:nvGrpSpPr>
        <p:grpSpPr bwMode="auto">
          <a:xfrm>
            <a:off x="912813" y="1095375"/>
            <a:ext cx="2289175" cy="1279525"/>
            <a:chOff x="690" y="806"/>
            <a:chExt cx="1442" cy="806"/>
          </a:xfrm>
        </p:grpSpPr>
        <p:sp>
          <p:nvSpPr>
            <p:cNvPr id="1474691" name="Rectangle 131" descr="20%"/>
            <p:cNvSpPr>
              <a:spLocks noChangeArrowheads="1"/>
            </p:cNvSpPr>
            <p:nvPr/>
          </p:nvSpPr>
          <p:spPr bwMode="auto">
            <a:xfrm>
              <a:off x="1094" y="806"/>
              <a:ext cx="345" cy="345"/>
            </a:xfrm>
            <a:prstGeom prst="rect">
              <a:avLst/>
            </a:prstGeom>
            <a:pattFill prst="pct20">
              <a:fgClr>
                <a:srgbClr val="333333">
                  <a:alpha val="50000"/>
                </a:srgbClr>
              </a:fgClr>
              <a:bgClr>
                <a:schemeClr val="bg1">
                  <a:alpha val="50000"/>
                </a:schemeClr>
              </a:bgClr>
            </a:pattFill>
            <a:ln w="25400">
              <a:solidFill>
                <a:srgbClr val="333333"/>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74690" name="Group 130"/>
            <p:cNvGrpSpPr>
              <a:grpSpLocks/>
            </p:cNvGrpSpPr>
            <p:nvPr/>
          </p:nvGrpSpPr>
          <p:grpSpPr bwMode="auto">
            <a:xfrm>
              <a:off x="863" y="863"/>
              <a:ext cx="1267" cy="692"/>
              <a:chOff x="863" y="863"/>
              <a:chExt cx="1267" cy="692"/>
            </a:xfrm>
          </p:grpSpPr>
          <p:grpSp>
            <p:nvGrpSpPr>
              <p:cNvPr id="1474650" name="Group 90"/>
              <p:cNvGrpSpPr>
                <a:grpSpLocks/>
              </p:cNvGrpSpPr>
              <p:nvPr/>
            </p:nvGrpSpPr>
            <p:grpSpPr bwMode="auto">
              <a:xfrm>
                <a:off x="1151" y="863"/>
                <a:ext cx="230" cy="231"/>
                <a:chOff x="1515" y="946"/>
                <a:chExt cx="230" cy="231"/>
              </a:xfrm>
            </p:grpSpPr>
            <p:sp>
              <p:nvSpPr>
                <p:cNvPr id="1474570" name="Arc 10"/>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571" name="Arc 11"/>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572" name="Line 12"/>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74669" name="Group 109"/>
              <p:cNvGrpSpPr>
                <a:grpSpLocks/>
              </p:cNvGrpSpPr>
              <p:nvPr/>
            </p:nvGrpSpPr>
            <p:grpSpPr bwMode="auto">
              <a:xfrm>
                <a:off x="1612" y="1094"/>
                <a:ext cx="230" cy="231"/>
                <a:chOff x="1515" y="946"/>
                <a:chExt cx="230" cy="231"/>
              </a:xfrm>
            </p:grpSpPr>
            <p:sp>
              <p:nvSpPr>
                <p:cNvPr id="1474670" name="Arc 110"/>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1" name="Arc 111"/>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2" name="Line 112"/>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74673" name="Group 113"/>
              <p:cNvGrpSpPr>
                <a:grpSpLocks/>
              </p:cNvGrpSpPr>
              <p:nvPr/>
            </p:nvGrpSpPr>
            <p:grpSpPr bwMode="auto">
              <a:xfrm>
                <a:off x="1151" y="1324"/>
                <a:ext cx="230" cy="231"/>
                <a:chOff x="1515" y="946"/>
                <a:chExt cx="230" cy="231"/>
              </a:xfrm>
            </p:grpSpPr>
            <p:sp>
              <p:nvSpPr>
                <p:cNvPr id="1474674" name="Arc 114"/>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5" name="Arc 115"/>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6" name="Line 116"/>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74677" name="Line 117"/>
              <p:cNvSpPr>
                <a:spLocks noChangeShapeType="1"/>
              </p:cNvSpPr>
              <p:nvPr/>
            </p:nvSpPr>
            <p:spPr bwMode="auto">
              <a:xfrm>
                <a:off x="863" y="921"/>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8" name="Line 118"/>
              <p:cNvSpPr>
                <a:spLocks noChangeShapeType="1"/>
              </p:cNvSpPr>
              <p:nvPr/>
            </p:nvSpPr>
            <p:spPr bwMode="auto">
              <a:xfrm>
                <a:off x="978" y="1381"/>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79" name="Line 119"/>
              <p:cNvSpPr>
                <a:spLocks noChangeShapeType="1"/>
              </p:cNvSpPr>
              <p:nvPr/>
            </p:nvSpPr>
            <p:spPr bwMode="auto">
              <a:xfrm>
                <a:off x="978" y="1036"/>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0" name="Line 120"/>
              <p:cNvSpPr>
                <a:spLocks noChangeShapeType="1"/>
              </p:cNvSpPr>
              <p:nvPr/>
            </p:nvSpPr>
            <p:spPr bwMode="auto">
              <a:xfrm>
                <a:off x="863" y="120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1" name="Line 121"/>
              <p:cNvSpPr>
                <a:spLocks noChangeShapeType="1"/>
              </p:cNvSpPr>
              <p:nvPr/>
            </p:nvSpPr>
            <p:spPr bwMode="auto">
              <a:xfrm>
                <a:off x="863" y="1497"/>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2" name="Line 122"/>
              <p:cNvSpPr>
                <a:spLocks noChangeShapeType="1"/>
              </p:cNvSpPr>
              <p:nvPr/>
            </p:nvSpPr>
            <p:spPr bwMode="auto">
              <a:xfrm>
                <a:off x="978" y="1035"/>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3" name="Line 123"/>
              <p:cNvSpPr>
                <a:spLocks noChangeShapeType="1"/>
              </p:cNvSpPr>
              <p:nvPr/>
            </p:nvSpPr>
            <p:spPr bwMode="auto">
              <a:xfrm>
                <a:off x="1381" y="143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4" name="Line 124"/>
              <p:cNvSpPr>
                <a:spLocks noChangeShapeType="1"/>
              </p:cNvSpPr>
              <p:nvPr/>
            </p:nvSpPr>
            <p:spPr bwMode="auto">
              <a:xfrm>
                <a:off x="1381" y="978"/>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5" name="Line 125"/>
              <p:cNvSpPr>
                <a:spLocks noChangeShapeType="1"/>
              </p:cNvSpPr>
              <p:nvPr/>
            </p:nvSpPr>
            <p:spPr bwMode="auto">
              <a:xfrm>
                <a:off x="1497" y="981"/>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6" name="Line 126"/>
              <p:cNvSpPr>
                <a:spLocks noChangeShapeType="1"/>
              </p:cNvSpPr>
              <p:nvPr/>
            </p:nvSpPr>
            <p:spPr bwMode="auto">
              <a:xfrm>
                <a:off x="1497" y="1152"/>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7" name="Line 127"/>
              <p:cNvSpPr>
                <a:spLocks noChangeShapeType="1"/>
              </p:cNvSpPr>
              <p:nvPr/>
            </p:nvSpPr>
            <p:spPr bwMode="auto">
              <a:xfrm>
                <a:off x="1497" y="1266"/>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8" name="Line 128"/>
              <p:cNvSpPr>
                <a:spLocks noChangeShapeType="1"/>
              </p:cNvSpPr>
              <p:nvPr/>
            </p:nvSpPr>
            <p:spPr bwMode="auto">
              <a:xfrm>
                <a:off x="1497" y="1266"/>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89" name="Line 129"/>
              <p:cNvSpPr>
                <a:spLocks noChangeShapeType="1"/>
              </p:cNvSpPr>
              <p:nvPr/>
            </p:nvSpPr>
            <p:spPr bwMode="auto">
              <a:xfrm>
                <a:off x="1842" y="1209"/>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74719" name="Text Box 159"/>
            <p:cNvSpPr txBox="1">
              <a:spLocks noChangeArrowheads="1"/>
            </p:cNvSpPr>
            <p:nvPr/>
          </p:nvSpPr>
          <p:spPr bwMode="auto">
            <a:xfrm>
              <a:off x="1497" y="865"/>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a:t>
              </a:r>
            </a:p>
          </p:txBody>
        </p:sp>
        <p:sp>
          <p:nvSpPr>
            <p:cNvPr id="1474720" name="Text Box 160"/>
            <p:cNvSpPr txBox="1">
              <a:spLocks noChangeArrowheads="1"/>
            </p:cNvSpPr>
            <p:nvPr/>
          </p:nvSpPr>
          <p:spPr bwMode="auto">
            <a:xfrm>
              <a:off x="1497" y="1324"/>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y</a:t>
              </a:r>
            </a:p>
          </p:txBody>
        </p:sp>
        <p:sp>
          <p:nvSpPr>
            <p:cNvPr id="1474721" name="Text Box 161"/>
            <p:cNvSpPr txBox="1">
              <a:spLocks noChangeArrowheads="1"/>
            </p:cNvSpPr>
            <p:nvPr/>
          </p:nvSpPr>
          <p:spPr bwMode="auto">
            <a:xfrm>
              <a:off x="690" y="1094"/>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74722" name="Text Box 162"/>
            <p:cNvSpPr txBox="1">
              <a:spLocks noChangeArrowheads="1"/>
            </p:cNvSpPr>
            <p:nvPr/>
          </p:nvSpPr>
          <p:spPr bwMode="auto">
            <a:xfrm>
              <a:off x="690" y="1381"/>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74723" name="Text Box 163"/>
            <p:cNvSpPr txBox="1">
              <a:spLocks noChangeArrowheads="1"/>
            </p:cNvSpPr>
            <p:nvPr/>
          </p:nvSpPr>
          <p:spPr bwMode="auto">
            <a:xfrm>
              <a:off x="690" y="806"/>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sp>
          <p:nvSpPr>
            <p:cNvPr id="1474724" name="Text Box 164"/>
            <p:cNvSpPr txBox="1">
              <a:spLocks noChangeArrowheads="1"/>
            </p:cNvSpPr>
            <p:nvPr/>
          </p:nvSpPr>
          <p:spPr bwMode="auto">
            <a:xfrm>
              <a:off x="1957" y="1036"/>
              <a:ext cx="175"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a:t>
              </a:r>
            </a:p>
          </p:txBody>
        </p:sp>
      </p:grpSp>
      <p:grpSp>
        <p:nvGrpSpPr>
          <p:cNvPr id="1474816" name="Group 256"/>
          <p:cNvGrpSpPr>
            <a:grpSpLocks/>
          </p:cNvGrpSpPr>
          <p:nvPr/>
        </p:nvGrpSpPr>
        <p:grpSpPr bwMode="auto">
          <a:xfrm>
            <a:off x="5940425" y="1141413"/>
            <a:ext cx="2289175" cy="1189037"/>
            <a:chOff x="863" y="2072"/>
            <a:chExt cx="1442" cy="749"/>
          </a:xfrm>
        </p:grpSpPr>
        <p:grpSp>
          <p:nvGrpSpPr>
            <p:cNvPr id="1474789" name="Group 229"/>
            <p:cNvGrpSpPr>
              <a:grpSpLocks/>
            </p:cNvGrpSpPr>
            <p:nvPr/>
          </p:nvGrpSpPr>
          <p:grpSpPr bwMode="auto">
            <a:xfrm>
              <a:off x="1785" y="2303"/>
              <a:ext cx="230" cy="231"/>
              <a:chOff x="1515" y="946"/>
              <a:chExt cx="230" cy="231"/>
            </a:xfrm>
          </p:grpSpPr>
          <p:sp>
            <p:nvSpPr>
              <p:cNvPr id="1474790" name="Arc 230"/>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791" name="Arc 231"/>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792" name="Line 232"/>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74793" name="Group 233"/>
            <p:cNvGrpSpPr>
              <a:grpSpLocks/>
            </p:cNvGrpSpPr>
            <p:nvPr/>
          </p:nvGrpSpPr>
          <p:grpSpPr bwMode="auto">
            <a:xfrm>
              <a:off x="1324" y="2533"/>
              <a:ext cx="230" cy="231"/>
              <a:chOff x="1515" y="946"/>
              <a:chExt cx="230" cy="231"/>
            </a:xfrm>
          </p:grpSpPr>
          <p:sp>
            <p:nvSpPr>
              <p:cNvPr id="1474794" name="Arc 234"/>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795" name="Arc 235"/>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796" name="Line 236"/>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74798" name="Line 238"/>
            <p:cNvSpPr>
              <a:spLocks noChangeShapeType="1"/>
            </p:cNvSpPr>
            <p:nvPr/>
          </p:nvSpPr>
          <p:spPr bwMode="auto">
            <a:xfrm>
              <a:off x="1151" y="2590"/>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0" name="Line 240"/>
            <p:cNvSpPr>
              <a:spLocks noChangeShapeType="1"/>
            </p:cNvSpPr>
            <p:nvPr/>
          </p:nvSpPr>
          <p:spPr bwMode="auto">
            <a:xfrm>
              <a:off x="1036" y="2418"/>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1" name="Line 241"/>
            <p:cNvSpPr>
              <a:spLocks noChangeShapeType="1"/>
            </p:cNvSpPr>
            <p:nvPr/>
          </p:nvSpPr>
          <p:spPr bwMode="auto">
            <a:xfrm>
              <a:off x="1036" y="2706"/>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2" name="Line 242"/>
            <p:cNvSpPr>
              <a:spLocks noChangeShapeType="1"/>
            </p:cNvSpPr>
            <p:nvPr/>
          </p:nvSpPr>
          <p:spPr bwMode="auto">
            <a:xfrm>
              <a:off x="1151" y="2418"/>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3" name="Line 243"/>
            <p:cNvSpPr>
              <a:spLocks noChangeShapeType="1"/>
            </p:cNvSpPr>
            <p:nvPr/>
          </p:nvSpPr>
          <p:spPr bwMode="auto">
            <a:xfrm>
              <a:off x="1554" y="2648"/>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4" name="Line 244"/>
            <p:cNvSpPr>
              <a:spLocks noChangeShapeType="1"/>
            </p:cNvSpPr>
            <p:nvPr/>
          </p:nvSpPr>
          <p:spPr bwMode="auto">
            <a:xfrm>
              <a:off x="1036" y="2187"/>
              <a:ext cx="63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5" name="Line 245"/>
            <p:cNvSpPr>
              <a:spLocks noChangeShapeType="1"/>
            </p:cNvSpPr>
            <p:nvPr/>
          </p:nvSpPr>
          <p:spPr bwMode="auto">
            <a:xfrm>
              <a:off x="1670" y="2190"/>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6" name="Line 246"/>
            <p:cNvSpPr>
              <a:spLocks noChangeShapeType="1"/>
            </p:cNvSpPr>
            <p:nvPr/>
          </p:nvSpPr>
          <p:spPr bwMode="auto">
            <a:xfrm>
              <a:off x="1670" y="2361"/>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7" name="Line 247"/>
            <p:cNvSpPr>
              <a:spLocks noChangeShapeType="1"/>
            </p:cNvSpPr>
            <p:nvPr/>
          </p:nvSpPr>
          <p:spPr bwMode="auto">
            <a:xfrm>
              <a:off x="1670" y="2475"/>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8" name="Line 248"/>
            <p:cNvSpPr>
              <a:spLocks noChangeShapeType="1"/>
            </p:cNvSpPr>
            <p:nvPr/>
          </p:nvSpPr>
          <p:spPr bwMode="auto">
            <a:xfrm>
              <a:off x="1670" y="2475"/>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09" name="Line 249"/>
            <p:cNvSpPr>
              <a:spLocks noChangeShapeType="1"/>
            </p:cNvSpPr>
            <p:nvPr/>
          </p:nvSpPr>
          <p:spPr bwMode="auto">
            <a:xfrm>
              <a:off x="2015" y="2418"/>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810" name="Text Box 250"/>
            <p:cNvSpPr txBox="1">
              <a:spLocks noChangeArrowheads="1"/>
            </p:cNvSpPr>
            <p:nvPr/>
          </p:nvSpPr>
          <p:spPr bwMode="auto">
            <a:xfrm>
              <a:off x="1670" y="2074"/>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a:t>
              </a:r>
            </a:p>
          </p:txBody>
        </p:sp>
        <p:sp>
          <p:nvSpPr>
            <p:cNvPr id="1474811" name="Text Box 251"/>
            <p:cNvSpPr txBox="1">
              <a:spLocks noChangeArrowheads="1"/>
            </p:cNvSpPr>
            <p:nvPr/>
          </p:nvSpPr>
          <p:spPr bwMode="auto">
            <a:xfrm>
              <a:off x="1670" y="2533"/>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y</a:t>
              </a:r>
            </a:p>
          </p:txBody>
        </p:sp>
        <p:sp>
          <p:nvSpPr>
            <p:cNvPr id="1474812" name="Text Box 252"/>
            <p:cNvSpPr txBox="1">
              <a:spLocks noChangeArrowheads="1"/>
            </p:cNvSpPr>
            <p:nvPr/>
          </p:nvSpPr>
          <p:spPr bwMode="auto">
            <a:xfrm>
              <a:off x="863" y="2303"/>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74813" name="Text Box 253"/>
            <p:cNvSpPr txBox="1">
              <a:spLocks noChangeArrowheads="1"/>
            </p:cNvSpPr>
            <p:nvPr/>
          </p:nvSpPr>
          <p:spPr bwMode="auto">
            <a:xfrm>
              <a:off x="863" y="2590"/>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74814" name="Text Box 254"/>
            <p:cNvSpPr txBox="1">
              <a:spLocks noChangeArrowheads="1"/>
            </p:cNvSpPr>
            <p:nvPr/>
          </p:nvSpPr>
          <p:spPr bwMode="auto">
            <a:xfrm>
              <a:off x="863" y="2072"/>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sp>
          <p:nvSpPr>
            <p:cNvPr id="1474815" name="Text Box 255"/>
            <p:cNvSpPr txBox="1">
              <a:spLocks noChangeArrowheads="1"/>
            </p:cNvSpPr>
            <p:nvPr/>
          </p:nvSpPr>
          <p:spPr bwMode="auto">
            <a:xfrm>
              <a:off x="2130" y="2245"/>
              <a:ext cx="175"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481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748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7481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7481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7481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7481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1A821F11-2B37-5048-9F34-BD29766A95C7}" type="slidenum">
              <a:rPr lang="en-US"/>
              <a:pPr/>
              <a:t>34</a:t>
            </a:fld>
            <a:endParaRPr lang="en-US"/>
          </a:p>
        </p:txBody>
      </p:sp>
      <p:sp>
        <p:nvSpPr>
          <p:cNvPr id="1476610" name="Rectangle 2"/>
          <p:cNvSpPr>
            <a:spLocks noGrp="1" noChangeArrowheads="1"/>
          </p:cNvSpPr>
          <p:nvPr>
            <p:ph type="title"/>
          </p:nvPr>
        </p:nvSpPr>
        <p:spPr/>
        <p:txBody>
          <a:bodyPr/>
          <a:lstStyle/>
          <a:p>
            <a:r>
              <a:rPr lang="en-US"/>
              <a:t>Parallel simplification</a:t>
            </a:r>
          </a:p>
        </p:txBody>
      </p:sp>
      <p:sp>
        <p:nvSpPr>
          <p:cNvPr id="1476611" name="Rectangle 3"/>
          <p:cNvSpPr>
            <a:spLocks noGrp="1" noChangeArrowheads="1"/>
          </p:cNvSpPr>
          <p:nvPr>
            <p:ph type="body" idx="1"/>
          </p:nvPr>
        </p:nvSpPr>
        <p:spPr>
          <a:xfrm>
            <a:off x="228600" y="1079500"/>
            <a:ext cx="8915400" cy="5186363"/>
          </a:xfrm>
        </p:spPr>
        <p:txBody>
          <a:bodyPr/>
          <a:lstStyle/>
          <a:p>
            <a:pPr>
              <a:lnSpc>
                <a:spcPct val="95000"/>
              </a:lnSpc>
            </a:pPr>
            <a:r>
              <a:rPr lang="en-US"/>
              <a:t>Parallel minimization of logic blocks is always possible when blocks are logically independent</a:t>
            </a:r>
          </a:p>
          <a:p>
            <a:pPr lvl="1">
              <a:lnSpc>
                <a:spcPct val="95000"/>
              </a:lnSpc>
            </a:pPr>
            <a:r>
              <a:rPr lang="en-US"/>
              <a:t>Partitioned network</a:t>
            </a:r>
          </a:p>
          <a:p>
            <a:pPr>
              <a:lnSpc>
                <a:spcPct val="95000"/>
              </a:lnSpc>
            </a:pPr>
            <a:r>
              <a:rPr lang="en-US"/>
              <a:t>Within a connected network, logic blocks affect each other</a:t>
            </a:r>
          </a:p>
          <a:p>
            <a:pPr>
              <a:lnSpc>
                <a:spcPct val="95000"/>
              </a:lnSpc>
            </a:pPr>
            <a:r>
              <a:rPr lang="en-US"/>
              <a:t>Doing parallel minimization is like introducing multiple perturbations</a:t>
            </a:r>
          </a:p>
          <a:p>
            <a:pPr lvl="1">
              <a:lnSpc>
                <a:spcPct val="95000"/>
              </a:lnSpc>
            </a:pPr>
            <a:r>
              <a:rPr lang="en-US"/>
              <a:t>But it is attractive for efficiency reasons</a:t>
            </a:r>
          </a:p>
          <a:p>
            <a:pPr>
              <a:lnSpc>
                <a:spcPct val="95000"/>
              </a:lnSpc>
            </a:pPr>
            <a:r>
              <a:rPr lang="en-US"/>
              <a:t>Perturbation analysis shows that degrees of freedom cannot be represented by just an upper bound on the perturbation</a:t>
            </a:r>
          </a:p>
          <a:p>
            <a:pPr lvl="1">
              <a:lnSpc>
                <a:spcPct val="95000"/>
              </a:lnSpc>
            </a:pPr>
            <a:r>
              <a:rPr lang="en-US"/>
              <a:t>Boolean relation model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7661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B451A7BA-1DBE-E644-B094-24767AF16639}" type="slidenum">
              <a:rPr lang="en-US"/>
              <a:pPr/>
              <a:t>35</a:t>
            </a:fld>
            <a:endParaRPr lang="en-US"/>
          </a:p>
        </p:txBody>
      </p:sp>
      <p:sp>
        <p:nvSpPr>
          <p:cNvPr id="1479682" name="Rectangle 2"/>
          <p:cNvSpPr>
            <a:spLocks noGrp="1" noChangeArrowheads="1"/>
          </p:cNvSpPr>
          <p:nvPr>
            <p:ph type="title"/>
          </p:nvPr>
        </p:nvSpPr>
        <p:spPr/>
        <p:txBody>
          <a:bodyPr/>
          <a:lstStyle/>
          <a:p>
            <a:r>
              <a:rPr lang="en-US"/>
              <a:t>Example</a:t>
            </a:r>
          </a:p>
        </p:txBody>
      </p:sp>
      <p:sp>
        <p:nvSpPr>
          <p:cNvPr id="1479683" name="Rectangle 3"/>
          <p:cNvSpPr>
            <a:spLocks noGrp="1" noChangeArrowheads="1"/>
          </p:cNvSpPr>
          <p:nvPr>
            <p:ph type="body" sz="half" idx="1"/>
          </p:nvPr>
        </p:nvSpPr>
        <p:spPr/>
        <p:txBody>
          <a:bodyPr/>
          <a:lstStyle/>
          <a:p>
            <a:pPr marL="0" indent="0"/>
            <a:r>
              <a:rPr lang="en-US" sz="2400"/>
              <a:t>Perturbations at</a:t>
            </a:r>
            <a:r>
              <a:rPr lang="en-US" sz="2400">
                <a:solidFill>
                  <a:schemeClr val="tx2"/>
                </a:solidFill>
              </a:rPr>
              <a:t> x</a:t>
            </a:r>
            <a:r>
              <a:rPr lang="en-US" sz="2400"/>
              <a:t> and</a:t>
            </a:r>
            <a:r>
              <a:rPr lang="en-US" sz="2400">
                <a:solidFill>
                  <a:schemeClr val="tx2"/>
                </a:solidFill>
              </a:rPr>
              <a:t> y</a:t>
            </a:r>
            <a:r>
              <a:rPr lang="en-US" sz="2400"/>
              <a:t> are related because of the reconvergent fanout at </a:t>
            </a:r>
            <a:r>
              <a:rPr lang="en-US" sz="2400">
                <a:solidFill>
                  <a:schemeClr val="tx2"/>
                </a:solidFill>
              </a:rPr>
              <a:t>z</a:t>
            </a:r>
          </a:p>
          <a:p>
            <a:pPr marL="0" indent="0"/>
            <a:r>
              <a:rPr lang="en-US" sz="2400"/>
              <a:t>Cannot change simultaneously</a:t>
            </a:r>
          </a:p>
          <a:p>
            <a:pPr lvl="1"/>
            <a:r>
              <a:rPr lang="en-US" sz="2000">
                <a:solidFill>
                  <a:schemeClr val="tx2"/>
                </a:solidFill>
              </a:rPr>
              <a:t>ab</a:t>
            </a:r>
            <a:r>
              <a:rPr lang="en-US" sz="2000"/>
              <a:t> into </a:t>
            </a:r>
            <a:r>
              <a:rPr lang="en-US" sz="2000">
                <a:solidFill>
                  <a:schemeClr val="tx2"/>
                </a:solidFill>
              </a:rPr>
              <a:t>a</a:t>
            </a:r>
          </a:p>
          <a:p>
            <a:pPr lvl="1"/>
            <a:r>
              <a:rPr lang="en-US" sz="2000">
                <a:solidFill>
                  <a:schemeClr val="tx2"/>
                </a:solidFill>
              </a:rPr>
              <a:t>cb </a:t>
            </a:r>
            <a:r>
              <a:rPr lang="en-US" sz="2000"/>
              <a:t>into </a:t>
            </a:r>
            <a:r>
              <a:rPr lang="en-US" sz="2000">
                <a:solidFill>
                  <a:schemeClr val="tx2"/>
                </a:solidFill>
              </a:rPr>
              <a:t>c</a:t>
            </a:r>
          </a:p>
        </p:txBody>
      </p:sp>
      <p:pic>
        <p:nvPicPr>
          <p:cNvPr id="1479684" name="Picture 4"/>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r="945" b="56286"/>
          <a:stretch/>
        </p:blipFill>
        <p:spPr>
          <a:xfrm>
            <a:off x="5362575" y="1211263"/>
            <a:ext cx="3027045" cy="1931987"/>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ED9DAE75-AF8F-5B4F-B5BC-1BF6CF25472C}" type="slidenum">
              <a:rPr lang="en-US"/>
              <a:pPr/>
              <a:t>36</a:t>
            </a:fld>
            <a:endParaRPr lang="en-US"/>
          </a:p>
        </p:txBody>
      </p:sp>
      <p:sp>
        <p:nvSpPr>
          <p:cNvPr id="1481730" name="Rectangle 2"/>
          <p:cNvSpPr>
            <a:spLocks noGrp="1" noChangeArrowheads="1"/>
          </p:cNvSpPr>
          <p:nvPr>
            <p:ph type="title"/>
          </p:nvPr>
        </p:nvSpPr>
        <p:spPr/>
        <p:txBody>
          <a:bodyPr/>
          <a:lstStyle/>
          <a:p>
            <a:r>
              <a:rPr lang="en-US"/>
              <a:t>Boolean relation model</a:t>
            </a:r>
          </a:p>
        </p:txBody>
      </p:sp>
      <p:pic>
        <p:nvPicPr>
          <p:cNvPr id="1481732" name="Picture 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28600" y="1414463"/>
            <a:ext cx="4598988" cy="4881562"/>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pic>
        <p:nvPicPr>
          <p:cNvPr id="1481734" name="Picture 6"/>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5776913" y="3540125"/>
            <a:ext cx="2028825" cy="1047750"/>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17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18B70CF-9382-E94A-BDD7-8C55BE9538BE}" type="slidenum">
              <a:rPr lang="en-US"/>
              <a:pPr/>
              <a:t>37</a:t>
            </a:fld>
            <a:endParaRPr lang="en-US"/>
          </a:p>
        </p:txBody>
      </p:sp>
      <p:sp>
        <p:nvSpPr>
          <p:cNvPr id="1483778" name="Rectangle 2"/>
          <p:cNvSpPr>
            <a:spLocks noGrp="1" noChangeArrowheads="1"/>
          </p:cNvSpPr>
          <p:nvPr>
            <p:ph type="title"/>
          </p:nvPr>
        </p:nvSpPr>
        <p:spPr/>
        <p:txBody>
          <a:bodyPr/>
          <a:lstStyle/>
          <a:p>
            <a:r>
              <a:rPr lang="en-US"/>
              <a:t>Boolean relation model</a:t>
            </a:r>
          </a:p>
        </p:txBody>
      </p:sp>
      <p:sp>
        <p:nvSpPr>
          <p:cNvPr id="1483779" name="Rectangle 3"/>
          <p:cNvSpPr>
            <a:spLocks noGrp="1" noChangeArrowheads="1"/>
          </p:cNvSpPr>
          <p:nvPr>
            <p:ph type="body" idx="1"/>
          </p:nvPr>
        </p:nvSpPr>
        <p:spPr/>
        <p:txBody>
          <a:bodyPr/>
          <a:lstStyle/>
          <a:p>
            <a:r>
              <a:rPr lang="en-US"/>
              <a:t>Boolean relation minimization is the correct approach to handle Boolean optimization at multiple vertices</a:t>
            </a:r>
          </a:p>
          <a:p>
            <a:r>
              <a:rPr lang="en-US"/>
              <a:t>Necessary steps</a:t>
            </a:r>
          </a:p>
          <a:p>
            <a:pPr lvl="1"/>
            <a:r>
              <a:rPr lang="en-US"/>
              <a:t>Derive equivalence classes for Boolean relation</a:t>
            </a:r>
          </a:p>
          <a:p>
            <a:pPr lvl="1"/>
            <a:r>
              <a:rPr lang="en-US"/>
              <a:t>Use relation minimizer</a:t>
            </a:r>
          </a:p>
          <a:p>
            <a:r>
              <a:rPr lang="en-US"/>
              <a:t>Practical considerations</a:t>
            </a:r>
          </a:p>
          <a:p>
            <a:pPr lvl="1"/>
            <a:r>
              <a:rPr lang="en-US"/>
              <a:t>High computational requirement to use Boolean relations</a:t>
            </a:r>
          </a:p>
          <a:p>
            <a:pPr lvl="1"/>
            <a:r>
              <a:rPr lang="en-US"/>
              <a:t>Use approximations instead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D51361C-E37A-254D-BAD4-3D0D23B01603}" type="slidenum">
              <a:rPr lang="en-US"/>
              <a:pPr/>
              <a:t>38</a:t>
            </a:fld>
            <a:endParaRPr lang="en-US"/>
          </a:p>
        </p:txBody>
      </p:sp>
      <p:sp>
        <p:nvSpPr>
          <p:cNvPr id="1485826" name="Rectangle 2"/>
          <p:cNvSpPr>
            <a:spLocks noGrp="1" noChangeArrowheads="1"/>
          </p:cNvSpPr>
          <p:nvPr>
            <p:ph type="title"/>
          </p:nvPr>
        </p:nvSpPr>
        <p:spPr/>
        <p:txBody>
          <a:bodyPr/>
          <a:lstStyle/>
          <a:p>
            <a:r>
              <a:rPr lang="en-US" sz="2800"/>
              <a:t>Parallel Boolean optimization</a:t>
            </a:r>
            <a:br>
              <a:rPr lang="en-US" sz="2800"/>
            </a:br>
            <a:r>
              <a:rPr lang="en-US" sz="2800"/>
              <a:t>compatible </a:t>
            </a:r>
            <a:r>
              <a:rPr lang="en-US" sz="2800" i="1"/>
              <a:t>don</a:t>
            </a:r>
            <a:r>
              <a:rPr lang="ja-JP" altLang="en-US" sz="2800" i="1">
                <a:latin typeface="Arial"/>
              </a:rPr>
              <a:t>’</a:t>
            </a:r>
            <a:r>
              <a:rPr lang="en-US" sz="2800" i="1"/>
              <a:t>t care</a:t>
            </a:r>
            <a:r>
              <a:rPr lang="en-US" sz="2800"/>
              <a:t> sets</a:t>
            </a:r>
          </a:p>
        </p:txBody>
      </p:sp>
      <p:sp>
        <p:nvSpPr>
          <p:cNvPr id="1485827" name="Rectangle 3"/>
          <p:cNvSpPr>
            <a:spLocks noGrp="1" noChangeArrowheads="1"/>
          </p:cNvSpPr>
          <p:nvPr>
            <p:ph type="body" idx="1"/>
          </p:nvPr>
        </p:nvSpPr>
        <p:spPr/>
        <p:txBody>
          <a:bodyPr/>
          <a:lstStyle/>
          <a:p>
            <a:r>
              <a:rPr lang="en-US"/>
              <a:t>Determine a subset of </a:t>
            </a:r>
            <a:r>
              <a:rPr lang="en-US" i="1"/>
              <a:t>don</a:t>
            </a:r>
            <a:r>
              <a:rPr lang="ja-JP" altLang="en-US" i="1">
                <a:latin typeface="Arial"/>
              </a:rPr>
              <a:t>’</a:t>
            </a:r>
            <a:r>
              <a:rPr lang="en-US" i="1"/>
              <a:t>t care</a:t>
            </a:r>
            <a:r>
              <a:rPr lang="en-US"/>
              <a:t> sets which is safe to use in a parallel minimization</a:t>
            </a:r>
          </a:p>
          <a:p>
            <a:pPr lvl="1"/>
            <a:r>
              <a:rPr lang="en-US"/>
              <a:t>Remove those degrees of freedom that can lead to transformations incompatible with others effected in parallel</a:t>
            </a:r>
          </a:p>
          <a:p>
            <a:r>
              <a:rPr lang="en-US"/>
              <a:t>Using </a:t>
            </a:r>
            <a:r>
              <a:rPr lang="en-US">
                <a:solidFill>
                  <a:schemeClr val="tx2"/>
                </a:solidFill>
              </a:rPr>
              <a:t>compatible </a:t>
            </a:r>
            <a:r>
              <a:rPr lang="en-US" i="1">
                <a:solidFill>
                  <a:schemeClr val="tx2"/>
                </a:solidFill>
              </a:rPr>
              <a:t>don</a:t>
            </a:r>
            <a:r>
              <a:rPr lang="ja-JP" altLang="en-US" i="1">
                <a:solidFill>
                  <a:schemeClr val="tx2"/>
                </a:solidFill>
                <a:latin typeface="Arial"/>
              </a:rPr>
              <a:t>’</a:t>
            </a:r>
            <a:r>
              <a:rPr lang="en-US" i="1">
                <a:solidFill>
                  <a:schemeClr val="tx2"/>
                </a:solidFill>
              </a:rPr>
              <a:t>t care</a:t>
            </a:r>
            <a:r>
              <a:rPr lang="en-US">
                <a:solidFill>
                  <a:schemeClr val="tx2"/>
                </a:solidFill>
              </a:rPr>
              <a:t> sets</a:t>
            </a:r>
            <a:r>
              <a:rPr lang="en-US"/>
              <a:t>, only upper bounds on the perturbation need to be satisfied</a:t>
            </a:r>
          </a:p>
          <a:p>
            <a:r>
              <a:rPr lang="en-US"/>
              <a:t>Faster and efficient method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AA2C71F-B13E-9844-96E9-FA669BC2346E}" type="slidenum">
              <a:rPr lang="en-US"/>
              <a:pPr/>
              <a:t>39</a:t>
            </a:fld>
            <a:endParaRPr lang="en-US"/>
          </a:p>
        </p:txBody>
      </p:sp>
      <p:sp>
        <p:nvSpPr>
          <p:cNvPr id="1486850" name="Rectangle 2"/>
          <p:cNvSpPr>
            <a:spLocks noGrp="1" noChangeArrowheads="1"/>
          </p:cNvSpPr>
          <p:nvPr>
            <p:ph type="title"/>
          </p:nvPr>
        </p:nvSpPr>
        <p:spPr/>
        <p:txBody>
          <a:bodyPr/>
          <a:lstStyle/>
          <a:p>
            <a:r>
              <a:rPr lang="en-US"/>
              <a:t>Example</a:t>
            </a:r>
          </a:p>
        </p:txBody>
      </p:sp>
      <p:sp>
        <p:nvSpPr>
          <p:cNvPr id="1486851" name="Rectangle 3"/>
          <p:cNvSpPr>
            <a:spLocks noGrp="1" noChangeArrowheads="1"/>
          </p:cNvSpPr>
          <p:nvPr>
            <p:ph type="body" idx="1"/>
          </p:nvPr>
        </p:nvSpPr>
        <p:spPr/>
        <p:txBody>
          <a:bodyPr/>
          <a:lstStyle/>
          <a:p>
            <a:r>
              <a:rPr lang="en-US"/>
              <a:t>Parallel optimization at two vertices</a:t>
            </a:r>
          </a:p>
          <a:p>
            <a:r>
              <a:rPr lang="en-US"/>
              <a:t>First vertex </a:t>
            </a:r>
            <a:r>
              <a:rPr lang="en-US">
                <a:solidFill>
                  <a:schemeClr val="tx2"/>
                </a:solidFill>
              </a:rPr>
              <a:t>x</a:t>
            </a:r>
          </a:p>
          <a:p>
            <a:pPr lvl="1"/>
            <a:r>
              <a:rPr lang="en-US"/>
              <a:t>CODC equal to ODC set</a:t>
            </a:r>
          </a:p>
          <a:p>
            <a:pPr lvl="1"/>
            <a:r>
              <a:rPr lang="en-US">
                <a:solidFill>
                  <a:schemeClr val="tx2"/>
                </a:solidFill>
              </a:rPr>
              <a:t>CODC</a:t>
            </a:r>
            <a:r>
              <a:rPr lang="en-US" baseline="-25000">
                <a:solidFill>
                  <a:schemeClr val="tx2"/>
                </a:solidFill>
              </a:rPr>
              <a:t>x</a:t>
            </a:r>
            <a:r>
              <a:rPr lang="en-US">
                <a:solidFill>
                  <a:schemeClr val="tx2"/>
                </a:solidFill>
              </a:rPr>
              <a:t> = ODC</a:t>
            </a:r>
            <a:r>
              <a:rPr lang="en-US" baseline="-25000">
                <a:solidFill>
                  <a:schemeClr val="tx2"/>
                </a:solidFill>
              </a:rPr>
              <a:t>x</a:t>
            </a:r>
          </a:p>
          <a:p>
            <a:r>
              <a:rPr lang="en-US"/>
              <a:t>Second vertex</a:t>
            </a:r>
            <a:r>
              <a:rPr lang="en-US">
                <a:solidFill>
                  <a:schemeClr val="tx2"/>
                </a:solidFill>
              </a:rPr>
              <a:t> y</a:t>
            </a:r>
          </a:p>
          <a:p>
            <a:pPr lvl="1"/>
            <a:r>
              <a:rPr lang="en-US"/>
              <a:t>CODC is smaller than its ODC to be safe enough to allow for transformations permitted by the first ODC</a:t>
            </a:r>
          </a:p>
          <a:p>
            <a:pPr lvl="1"/>
            <a:r>
              <a:rPr lang="en-US">
                <a:solidFill>
                  <a:schemeClr val="tx2"/>
                </a:solidFill>
              </a:rPr>
              <a:t>CODC</a:t>
            </a:r>
            <a:r>
              <a:rPr lang="en-US" baseline="-25000">
                <a:solidFill>
                  <a:schemeClr val="tx2"/>
                </a:solidFill>
              </a:rPr>
              <a:t>y</a:t>
            </a:r>
            <a:r>
              <a:rPr lang="en-US">
                <a:solidFill>
                  <a:schemeClr val="tx2"/>
                </a:solidFill>
              </a:rPr>
              <a:t> = C</a:t>
            </a:r>
            <a:r>
              <a:rPr lang="en-US" baseline="-25000">
                <a:solidFill>
                  <a:schemeClr val="tx2"/>
                </a:solidFill>
              </a:rPr>
              <a:t>x </a:t>
            </a:r>
            <a:r>
              <a:rPr lang="en-US">
                <a:solidFill>
                  <a:schemeClr val="tx2"/>
                </a:solidFill>
              </a:rPr>
              <a:t>(ODC</a:t>
            </a:r>
            <a:r>
              <a:rPr lang="en-US" baseline="-25000">
                <a:solidFill>
                  <a:schemeClr val="tx2"/>
                </a:solidFill>
              </a:rPr>
              <a:t>y</a:t>
            </a:r>
            <a:r>
              <a:rPr lang="en-US">
                <a:solidFill>
                  <a:schemeClr val="tx2"/>
                </a:solidFill>
              </a:rPr>
              <a:t>) + ODC</a:t>
            </a:r>
            <a:r>
              <a:rPr lang="en-US" baseline="-25000">
                <a:solidFill>
                  <a:schemeClr val="tx2"/>
                </a:solidFill>
              </a:rPr>
              <a:t>y</a:t>
            </a:r>
            <a:r>
              <a:rPr lang="en-US">
                <a:solidFill>
                  <a:schemeClr val="tx2"/>
                </a:solidFill>
              </a:rPr>
              <a:t> ODC</a:t>
            </a:r>
            <a:r>
              <a:rPr lang="ja-JP" altLang="en-US">
                <a:solidFill>
                  <a:schemeClr val="tx2"/>
                </a:solidFill>
                <a:latin typeface="Arial"/>
              </a:rPr>
              <a:t>’</a:t>
            </a:r>
            <a:r>
              <a:rPr lang="en-US" baseline="-25000">
                <a:solidFill>
                  <a:schemeClr val="tx2"/>
                </a:solidFill>
              </a:rPr>
              <a:t>x</a:t>
            </a:r>
          </a:p>
          <a:p>
            <a:r>
              <a:rPr lang="en-US"/>
              <a:t>Order dependence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685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8685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8685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8685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8685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8685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868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B0D0964-59C4-1445-BD4D-93D7105D637F}" type="slidenum">
              <a:rPr lang="en-US"/>
              <a:pPr/>
              <a:t>4</a:t>
            </a:fld>
            <a:endParaRPr lang="en-US"/>
          </a:p>
        </p:txBody>
      </p:sp>
      <p:sp>
        <p:nvSpPr>
          <p:cNvPr id="1430530" name="Rectangle 2"/>
          <p:cNvSpPr>
            <a:spLocks noGrp="1" noChangeArrowheads="1"/>
          </p:cNvSpPr>
          <p:nvPr>
            <p:ph type="title"/>
          </p:nvPr>
        </p:nvSpPr>
        <p:spPr/>
        <p:txBody>
          <a:bodyPr/>
          <a:lstStyle/>
          <a:p>
            <a:r>
              <a:rPr lang="en-US"/>
              <a:t>External </a:t>
            </a:r>
            <a:r>
              <a:rPr lang="en-US" i="1"/>
              <a:t>don</a:t>
            </a:r>
            <a:r>
              <a:rPr lang="ja-JP" altLang="en-US" i="1">
                <a:latin typeface="Arial"/>
              </a:rPr>
              <a:t>’</a:t>
            </a:r>
            <a:r>
              <a:rPr lang="en-US" i="1"/>
              <a:t>t care</a:t>
            </a:r>
            <a:r>
              <a:rPr lang="en-US"/>
              <a:t> conditions</a:t>
            </a:r>
          </a:p>
        </p:txBody>
      </p:sp>
      <p:sp>
        <p:nvSpPr>
          <p:cNvPr id="1430531" name="Rectangle 3"/>
          <p:cNvSpPr>
            <a:spLocks noGrp="1" noChangeArrowheads="1"/>
          </p:cNvSpPr>
          <p:nvPr>
            <p:ph type="body" idx="1"/>
          </p:nvPr>
        </p:nvSpPr>
        <p:spPr/>
        <p:txBody>
          <a:bodyPr/>
          <a:lstStyle/>
          <a:p>
            <a:r>
              <a:rPr lang="en-US">
                <a:solidFill>
                  <a:schemeClr val="bg2"/>
                </a:solidFill>
              </a:rPr>
              <a:t>Controllability </a:t>
            </a:r>
            <a:r>
              <a:rPr lang="en-US" i="1"/>
              <a:t>don</a:t>
            </a:r>
            <a:r>
              <a:rPr lang="ja-JP" altLang="en-US" i="1">
                <a:latin typeface="Arial"/>
              </a:rPr>
              <a:t>’</a:t>
            </a:r>
            <a:r>
              <a:rPr lang="en-US" i="1"/>
              <a:t>t care</a:t>
            </a:r>
            <a:r>
              <a:rPr lang="en-US"/>
              <a:t> set </a:t>
            </a:r>
            <a:r>
              <a:rPr lang="en-US">
                <a:solidFill>
                  <a:schemeClr val="bg2"/>
                </a:solidFill>
              </a:rPr>
              <a:t>CDC</a:t>
            </a:r>
            <a:r>
              <a:rPr lang="en-US" baseline="-25000">
                <a:solidFill>
                  <a:schemeClr val="bg2"/>
                </a:solidFill>
              </a:rPr>
              <a:t>in</a:t>
            </a:r>
          </a:p>
          <a:p>
            <a:pPr lvl="1"/>
            <a:r>
              <a:rPr lang="en-US"/>
              <a:t>Input patterns never produced by the environment at the network</a:t>
            </a:r>
            <a:r>
              <a:rPr lang="ja-JP" altLang="en-US">
                <a:latin typeface="Arial"/>
              </a:rPr>
              <a:t>’</a:t>
            </a:r>
            <a:r>
              <a:rPr lang="en-US"/>
              <a:t>s input</a:t>
            </a:r>
          </a:p>
          <a:p>
            <a:r>
              <a:rPr lang="en-US">
                <a:solidFill>
                  <a:schemeClr val="bg2"/>
                </a:solidFill>
              </a:rPr>
              <a:t>Observability</a:t>
            </a:r>
            <a:r>
              <a:rPr lang="en-US"/>
              <a:t> </a:t>
            </a:r>
            <a:r>
              <a:rPr lang="en-US" i="1"/>
              <a:t>don</a:t>
            </a:r>
            <a:r>
              <a:rPr lang="ja-JP" altLang="en-US" i="1">
                <a:latin typeface="Arial"/>
              </a:rPr>
              <a:t>’</a:t>
            </a:r>
            <a:r>
              <a:rPr lang="en-US" i="1"/>
              <a:t>t care</a:t>
            </a:r>
            <a:r>
              <a:rPr lang="en-US"/>
              <a:t> set </a:t>
            </a:r>
            <a:r>
              <a:rPr lang="en-US">
                <a:solidFill>
                  <a:schemeClr val="bg2"/>
                </a:solidFill>
              </a:rPr>
              <a:t>ODC</a:t>
            </a:r>
            <a:r>
              <a:rPr lang="en-US" baseline="-25000">
                <a:solidFill>
                  <a:schemeClr val="bg2"/>
                </a:solidFill>
              </a:rPr>
              <a:t>out</a:t>
            </a:r>
          </a:p>
          <a:p>
            <a:pPr lvl="1"/>
            <a:r>
              <a:rPr lang="en-US"/>
              <a:t>Input patterns representing conditions when an output is not observed by the environment</a:t>
            </a:r>
          </a:p>
          <a:p>
            <a:pPr lvl="1"/>
            <a:r>
              <a:rPr lang="en-US"/>
              <a:t>Relative to each output</a:t>
            </a:r>
          </a:p>
          <a:p>
            <a:pPr lvl="1"/>
            <a:r>
              <a:rPr lang="en-US"/>
              <a:t>Vector notation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053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053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053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0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ooter Placeholder 3"/>
          <p:cNvSpPr>
            <a:spLocks noGrp="1"/>
          </p:cNvSpPr>
          <p:nvPr>
            <p:ph type="ftr" sz="quarter" idx="10"/>
          </p:nvPr>
        </p:nvSpPr>
        <p:spPr/>
        <p:txBody>
          <a:bodyPr/>
          <a:lstStyle/>
          <a:p>
            <a:r>
              <a:rPr lang="en-US"/>
              <a:t>(c) Giovanni De Micheli</a:t>
            </a:r>
          </a:p>
        </p:txBody>
      </p:sp>
      <p:sp>
        <p:nvSpPr>
          <p:cNvPr id="39" name="Slide Number Placeholder 4"/>
          <p:cNvSpPr>
            <a:spLocks noGrp="1"/>
          </p:cNvSpPr>
          <p:nvPr>
            <p:ph type="sldNum" sz="quarter" idx="11"/>
          </p:nvPr>
        </p:nvSpPr>
        <p:spPr/>
        <p:txBody>
          <a:bodyPr/>
          <a:lstStyle/>
          <a:p>
            <a:fld id="{E9B5802C-D26F-2D48-B792-342B98740A23}" type="slidenum">
              <a:rPr lang="en-US"/>
              <a:pPr/>
              <a:t>40</a:t>
            </a:fld>
            <a:endParaRPr lang="en-US"/>
          </a:p>
        </p:txBody>
      </p:sp>
      <p:sp>
        <p:nvSpPr>
          <p:cNvPr id="1487874" name="Rectangle 2"/>
          <p:cNvSpPr>
            <a:spLocks noGrp="1" noChangeArrowheads="1"/>
          </p:cNvSpPr>
          <p:nvPr>
            <p:ph type="title"/>
          </p:nvPr>
        </p:nvSpPr>
        <p:spPr/>
        <p:txBody>
          <a:bodyPr/>
          <a:lstStyle/>
          <a:p>
            <a:r>
              <a:rPr lang="en-US"/>
              <a:t>Example</a:t>
            </a:r>
          </a:p>
        </p:txBody>
      </p:sp>
      <p:sp>
        <p:nvSpPr>
          <p:cNvPr id="1487940" name="Rectangle 68"/>
          <p:cNvSpPr>
            <a:spLocks noGrp="1" noChangeArrowheads="1"/>
          </p:cNvSpPr>
          <p:nvPr>
            <p:ph type="body" idx="1"/>
          </p:nvPr>
        </p:nvSpPr>
        <p:spPr/>
        <p:txBody>
          <a:bodyPr/>
          <a:lstStyle/>
          <a:p>
            <a:endParaRPr lang="en-US"/>
          </a:p>
          <a:p>
            <a:endParaRPr lang="en-US">
              <a:solidFill>
                <a:schemeClr val="bg2"/>
              </a:solidFill>
              <a:sym typeface="Symbol" charset="0"/>
            </a:endParaRPr>
          </a:p>
          <a:p>
            <a:r>
              <a:rPr lang="en-US">
                <a:solidFill>
                  <a:schemeClr val="bg2"/>
                </a:solidFill>
                <a:sym typeface="Symbol" charset="0"/>
              </a:rPr>
              <a:t>CODC</a:t>
            </a:r>
            <a:r>
              <a:rPr lang="en-US" baseline="-25000">
                <a:solidFill>
                  <a:schemeClr val="bg2"/>
                </a:solidFill>
              </a:rPr>
              <a:t>y</a:t>
            </a:r>
            <a:r>
              <a:rPr lang="en-US">
                <a:solidFill>
                  <a:schemeClr val="bg2"/>
                </a:solidFill>
                <a:sym typeface="Symbol" charset="0"/>
              </a:rPr>
              <a:t> = ODC</a:t>
            </a:r>
            <a:r>
              <a:rPr lang="en-US" baseline="-25000">
                <a:solidFill>
                  <a:schemeClr val="bg2"/>
                </a:solidFill>
              </a:rPr>
              <a:t>y</a:t>
            </a:r>
            <a:r>
              <a:rPr lang="en-US">
                <a:solidFill>
                  <a:schemeClr val="bg2"/>
                </a:solidFill>
                <a:sym typeface="Symbol" charset="0"/>
              </a:rPr>
              <a:t> = x</a:t>
            </a:r>
            <a:r>
              <a:rPr lang="ja-JP" altLang="en-US">
                <a:solidFill>
                  <a:schemeClr val="bg2"/>
                </a:solidFill>
                <a:sym typeface="Symbol" charset="0"/>
              </a:rPr>
              <a:t>’</a:t>
            </a:r>
            <a:r>
              <a:rPr lang="en-US">
                <a:solidFill>
                  <a:schemeClr val="bg2"/>
                </a:solidFill>
                <a:sym typeface="Symbol" charset="0"/>
              </a:rPr>
              <a:t> = b</a:t>
            </a:r>
            <a:r>
              <a:rPr lang="ja-JP" altLang="en-US">
                <a:solidFill>
                  <a:schemeClr val="bg2"/>
                </a:solidFill>
                <a:sym typeface="Symbol" charset="0"/>
              </a:rPr>
              <a:t>’</a:t>
            </a:r>
            <a:r>
              <a:rPr lang="en-US">
                <a:solidFill>
                  <a:schemeClr val="bg2"/>
                </a:solidFill>
                <a:sym typeface="Symbol" charset="0"/>
              </a:rPr>
              <a:t> + a</a:t>
            </a:r>
            <a:r>
              <a:rPr lang="ja-JP" altLang="en-US">
                <a:solidFill>
                  <a:schemeClr val="bg2"/>
                </a:solidFill>
                <a:sym typeface="Symbol" charset="0"/>
              </a:rPr>
              <a:t>’</a:t>
            </a:r>
            <a:endParaRPr lang="en-US">
              <a:sym typeface="Symbol" charset="0"/>
            </a:endParaRPr>
          </a:p>
          <a:p>
            <a:r>
              <a:rPr lang="en-US">
                <a:solidFill>
                  <a:schemeClr val="bg2"/>
                </a:solidFill>
                <a:sym typeface="Symbol" charset="0"/>
              </a:rPr>
              <a:t>ODC</a:t>
            </a:r>
            <a:r>
              <a:rPr lang="en-US" baseline="-25000">
                <a:solidFill>
                  <a:schemeClr val="bg2"/>
                </a:solidFill>
              </a:rPr>
              <a:t>x</a:t>
            </a:r>
            <a:r>
              <a:rPr lang="en-US">
                <a:solidFill>
                  <a:schemeClr val="bg2"/>
                </a:solidFill>
                <a:sym typeface="Symbol" charset="0"/>
              </a:rPr>
              <a:t> = y</a:t>
            </a:r>
            <a:r>
              <a:rPr lang="ja-JP" altLang="en-US">
                <a:solidFill>
                  <a:schemeClr val="bg2"/>
                </a:solidFill>
                <a:sym typeface="Symbol" charset="0"/>
              </a:rPr>
              <a:t>’</a:t>
            </a:r>
            <a:r>
              <a:rPr lang="en-US">
                <a:solidFill>
                  <a:schemeClr val="bg2"/>
                </a:solidFill>
                <a:sym typeface="Symbol" charset="0"/>
              </a:rPr>
              <a:t> = b</a:t>
            </a:r>
            <a:r>
              <a:rPr lang="ja-JP" altLang="en-US">
                <a:solidFill>
                  <a:schemeClr val="bg2"/>
                </a:solidFill>
                <a:sym typeface="Symbol" charset="0"/>
              </a:rPr>
              <a:t>’</a:t>
            </a:r>
            <a:r>
              <a:rPr lang="en-US">
                <a:solidFill>
                  <a:schemeClr val="bg2"/>
                </a:solidFill>
                <a:sym typeface="Symbol" charset="0"/>
              </a:rPr>
              <a:t> + c</a:t>
            </a:r>
            <a:r>
              <a:rPr lang="ja-JP" altLang="en-US">
                <a:solidFill>
                  <a:schemeClr val="bg2"/>
                </a:solidFill>
                <a:sym typeface="Symbol" charset="0"/>
              </a:rPr>
              <a:t>’</a:t>
            </a:r>
            <a:endParaRPr lang="en-US">
              <a:sym typeface="Symbol" charset="0"/>
            </a:endParaRPr>
          </a:p>
          <a:p>
            <a:r>
              <a:rPr lang="en-US">
                <a:solidFill>
                  <a:schemeClr val="bg2"/>
                </a:solidFill>
                <a:sym typeface="Symbol" charset="0"/>
              </a:rPr>
              <a:t>CODC</a:t>
            </a:r>
            <a:r>
              <a:rPr lang="en-US" baseline="-25000">
                <a:solidFill>
                  <a:schemeClr val="bg2"/>
                </a:solidFill>
              </a:rPr>
              <a:t>x</a:t>
            </a:r>
            <a:r>
              <a:rPr lang="en-US">
                <a:solidFill>
                  <a:schemeClr val="bg2"/>
                </a:solidFill>
                <a:sym typeface="Symbol" charset="0"/>
              </a:rPr>
              <a:t> = C</a:t>
            </a:r>
            <a:r>
              <a:rPr lang="en-US" baseline="-25000">
                <a:solidFill>
                  <a:schemeClr val="bg2"/>
                </a:solidFill>
              </a:rPr>
              <a:t>y</a:t>
            </a:r>
            <a:r>
              <a:rPr lang="en-US">
                <a:solidFill>
                  <a:schemeClr val="bg2"/>
                </a:solidFill>
                <a:sym typeface="Symbol" charset="0"/>
              </a:rPr>
              <a:t>(ODC</a:t>
            </a:r>
            <a:r>
              <a:rPr lang="en-US" baseline="-25000">
                <a:solidFill>
                  <a:schemeClr val="bg2"/>
                </a:solidFill>
              </a:rPr>
              <a:t>x</a:t>
            </a:r>
            <a:r>
              <a:rPr lang="en-US">
                <a:solidFill>
                  <a:schemeClr val="bg2"/>
                </a:solidFill>
                <a:sym typeface="Symbol" charset="0"/>
              </a:rPr>
              <a:t>) + ODC</a:t>
            </a:r>
            <a:r>
              <a:rPr lang="en-US" baseline="-25000">
                <a:solidFill>
                  <a:schemeClr val="bg2"/>
                </a:solidFill>
              </a:rPr>
              <a:t>x</a:t>
            </a:r>
            <a:r>
              <a:rPr lang="en-US">
                <a:solidFill>
                  <a:schemeClr val="bg2"/>
                </a:solidFill>
                <a:sym typeface="Symbol" charset="0"/>
              </a:rPr>
              <a:t>(ODC</a:t>
            </a:r>
            <a:r>
              <a:rPr lang="en-US" baseline="-25000">
                <a:solidFill>
                  <a:schemeClr val="bg2"/>
                </a:solidFill>
              </a:rPr>
              <a:t>y</a:t>
            </a:r>
            <a:r>
              <a:rPr lang="en-US">
                <a:solidFill>
                  <a:schemeClr val="bg2"/>
                </a:solidFill>
                <a:sym typeface="Symbol" charset="0"/>
              </a:rPr>
              <a:t>)</a:t>
            </a:r>
            <a:r>
              <a:rPr lang="ja-JP" altLang="en-US">
                <a:solidFill>
                  <a:schemeClr val="bg2"/>
                </a:solidFill>
                <a:sym typeface="Symbol" charset="0"/>
              </a:rPr>
              <a:t>’</a:t>
            </a:r>
            <a:endParaRPr lang="en-US">
              <a:solidFill>
                <a:schemeClr val="bg2"/>
              </a:solidFill>
              <a:sym typeface="Symbol" charset="0"/>
            </a:endParaRPr>
          </a:p>
          <a:p>
            <a:pPr>
              <a:buFont typeface="Monotype Sorts" charset="0"/>
              <a:buNone/>
            </a:pPr>
            <a:r>
              <a:rPr lang="en-US">
                <a:solidFill>
                  <a:schemeClr val="bg2"/>
                </a:solidFill>
                <a:sym typeface="Symbol" charset="0"/>
              </a:rPr>
              <a:t>                 = C</a:t>
            </a:r>
            <a:r>
              <a:rPr lang="en-US" baseline="-25000">
                <a:solidFill>
                  <a:schemeClr val="bg2"/>
                </a:solidFill>
              </a:rPr>
              <a:t>y</a:t>
            </a:r>
            <a:r>
              <a:rPr lang="en-US">
                <a:solidFill>
                  <a:schemeClr val="bg2"/>
                </a:solidFill>
                <a:sym typeface="Symbol" charset="0"/>
              </a:rPr>
              <a:t>(y</a:t>
            </a:r>
            <a:r>
              <a:rPr lang="ja-JP" altLang="en-US">
                <a:solidFill>
                  <a:schemeClr val="bg2"/>
                </a:solidFill>
                <a:sym typeface="Symbol" charset="0"/>
              </a:rPr>
              <a:t>’</a:t>
            </a:r>
            <a:r>
              <a:rPr lang="en-US">
                <a:solidFill>
                  <a:schemeClr val="bg2"/>
                </a:solidFill>
                <a:sym typeface="Symbol" charset="0"/>
              </a:rPr>
              <a:t>) + y</a:t>
            </a:r>
            <a:r>
              <a:rPr lang="ja-JP" altLang="en-US">
                <a:solidFill>
                  <a:schemeClr val="bg2"/>
                </a:solidFill>
                <a:sym typeface="Symbol" charset="0"/>
              </a:rPr>
              <a:t>’</a:t>
            </a:r>
            <a:r>
              <a:rPr lang="en-US">
                <a:solidFill>
                  <a:schemeClr val="bg2"/>
                </a:solidFill>
                <a:sym typeface="Symbol" charset="0"/>
              </a:rPr>
              <a:t>x = y</a:t>
            </a:r>
            <a:r>
              <a:rPr lang="ja-JP" altLang="en-US">
                <a:solidFill>
                  <a:schemeClr val="bg2"/>
                </a:solidFill>
                <a:sym typeface="Symbol" charset="0"/>
              </a:rPr>
              <a:t>’</a:t>
            </a:r>
            <a:r>
              <a:rPr lang="en-US">
                <a:solidFill>
                  <a:schemeClr val="bg2"/>
                </a:solidFill>
                <a:sym typeface="Symbol" charset="0"/>
              </a:rPr>
              <a:t>x</a:t>
            </a:r>
          </a:p>
          <a:p>
            <a:pPr>
              <a:buFont typeface="Monotype Sorts" charset="0"/>
              <a:buNone/>
            </a:pPr>
            <a:r>
              <a:rPr lang="en-US">
                <a:solidFill>
                  <a:schemeClr val="bg2"/>
                </a:solidFill>
                <a:sym typeface="Symbol" charset="0"/>
              </a:rPr>
              <a:t>                 = (b</a:t>
            </a:r>
            <a:r>
              <a:rPr lang="ja-JP" altLang="en-US">
                <a:solidFill>
                  <a:schemeClr val="bg2"/>
                </a:solidFill>
                <a:sym typeface="Symbol" charset="0"/>
              </a:rPr>
              <a:t>’</a:t>
            </a:r>
            <a:r>
              <a:rPr lang="en-US">
                <a:solidFill>
                  <a:schemeClr val="bg2"/>
                </a:solidFill>
                <a:sym typeface="Symbol" charset="0"/>
              </a:rPr>
              <a:t> + c</a:t>
            </a:r>
            <a:r>
              <a:rPr lang="ja-JP" altLang="en-US">
                <a:solidFill>
                  <a:schemeClr val="bg2"/>
                </a:solidFill>
                <a:sym typeface="Symbol" charset="0"/>
              </a:rPr>
              <a:t>’</a:t>
            </a:r>
            <a:r>
              <a:rPr lang="en-US">
                <a:solidFill>
                  <a:schemeClr val="bg2"/>
                </a:solidFill>
                <a:sym typeface="Symbol" charset="0"/>
              </a:rPr>
              <a:t>)ab = abc</a:t>
            </a:r>
            <a:r>
              <a:rPr lang="ja-JP" altLang="en-US">
                <a:solidFill>
                  <a:schemeClr val="bg2"/>
                </a:solidFill>
                <a:sym typeface="Symbol" charset="0"/>
              </a:rPr>
              <a:t>’</a:t>
            </a:r>
            <a:endParaRPr lang="en-US"/>
          </a:p>
        </p:txBody>
      </p:sp>
      <p:grpSp>
        <p:nvGrpSpPr>
          <p:cNvPr id="1487939" name="Group 67"/>
          <p:cNvGrpSpPr>
            <a:grpSpLocks/>
          </p:cNvGrpSpPr>
          <p:nvPr/>
        </p:nvGrpSpPr>
        <p:grpSpPr bwMode="auto">
          <a:xfrm>
            <a:off x="3198813" y="1095375"/>
            <a:ext cx="2289175" cy="1279525"/>
            <a:chOff x="575" y="690"/>
            <a:chExt cx="1442" cy="806"/>
          </a:xfrm>
        </p:grpSpPr>
        <p:sp>
          <p:nvSpPr>
            <p:cNvPr id="1487880" name="Rectangle 8" descr="20%"/>
            <p:cNvSpPr>
              <a:spLocks noChangeArrowheads="1"/>
            </p:cNvSpPr>
            <p:nvPr/>
          </p:nvSpPr>
          <p:spPr bwMode="auto">
            <a:xfrm>
              <a:off x="979" y="690"/>
              <a:ext cx="345" cy="806"/>
            </a:xfrm>
            <a:prstGeom prst="rect">
              <a:avLst/>
            </a:prstGeom>
            <a:pattFill prst="pct20">
              <a:fgClr>
                <a:srgbClr val="333333">
                  <a:alpha val="50000"/>
                </a:srgbClr>
              </a:fgClr>
              <a:bgClr>
                <a:schemeClr val="bg1">
                  <a:alpha val="50000"/>
                </a:schemeClr>
              </a:bgClr>
            </a:pattFill>
            <a:ln w="25400">
              <a:solidFill>
                <a:srgbClr val="333333"/>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87881" name="Group 9"/>
            <p:cNvGrpSpPr>
              <a:grpSpLocks/>
            </p:cNvGrpSpPr>
            <p:nvPr/>
          </p:nvGrpSpPr>
          <p:grpSpPr bwMode="auto">
            <a:xfrm>
              <a:off x="748" y="747"/>
              <a:ext cx="1267" cy="692"/>
              <a:chOff x="863" y="863"/>
              <a:chExt cx="1267" cy="692"/>
            </a:xfrm>
          </p:grpSpPr>
          <p:grpSp>
            <p:nvGrpSpPr>
              <p:cNvPr id="1487882" name="Group 10"/>
              <p:cNvGrpSpPr>
                <a:grpSpLocks/>
              </p:cNvGrpSpPr>
              <p:nvPr/>
            </p:nvGrpSpPr>
            <p:grpSpPr bwMode="auto">
              <a:xfrm>
                <a:off x="1151" y="863"/>
                <a:ext cx="230" cy="231"/>
                <a:chOff x="1515" y="946"/>
                <a:chExt cx="230" cy="231"/>
              </a:xfrm>
            </p:grpSpPr>
            <p:sp>
              <p:nvSpPr>
                <p:cNvPr id="1487883" name="Arc 11"/>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84" name="Arc 12"/>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85" name="Line 13"/>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87886" name="Group 14"/>
              <p:cNvGrpSpPr>
                <a:grpSpLocks/>
              </p:cNvGrpSpPr>
              <p:nvPr/>
            </p:nvGrpSpPr>
            <p:grpSpPr bwMode="auto">
              <a:xfrm>
                <a:off x="1612" y="1094"/>
                <a:ext cx="230" cy="231"/>
                <a:chOff x="1515" y="946"/>
                <a:chExt cx="230" cy="231"/>
              </a:xfrm>
            </p:grpSpPr>
            <p:sp>
              <p:nvSpPr>
                <p:cNvPr id="1487887" name="Arc 15"/>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88" name="Arc 16"/>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89" name="Line 17"/>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87890" name="Group 18"/>
              <p:cNvGrpSpPr>
                <a:grpSpLocks/>
              </p:cNvGrpSpPr>
              <p:nvPr/>
            </p:nvGrpSpPr>
            <p:grpSpPr bwMode="auto">
              <a:xfrm>
                <a:off x="1151" y="1324"/>
                <a:ext cx="230" cy="231"/>
                <a:chOff x="1515" y="946"/>
                <a:chExt cx="230" cy="231"/>
              </a:xfrm>
            </p:grpSpPr>
            <p:sp>
              <p:nvSpPr>
                <p:cNvPr id="1487891" name="Arc 19"/>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2" name="Arc 20"/>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3" name="Line 21"/>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87894" name="Line 22"/>
              <p:cNvSpPr>
                <a:spLocks noChangeShapeType="1"/>
              </p:cNvSpPr>
              <p:nvPr/>
            </p:nvSpPr>
            <p:spPr bwMode="auto">
              <a:xfrm>
                <a:off x="863" y="921"/>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5" name="Line 23"/>
              <p:cNvSpPr>
                <a:spLocks noChangeShapeType="1"/>
              </p:cNvSpPr>
              <p:nvPr/>
            </p:nvSpPr>
            <p:spPr bwMode="auto">
              <a:xfrm>
                <a:off x="978" y="1381"/>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6" name="Line 24"/>
              <p:cNvSpPr>
                <a:spLocks noChangeShapeType="1"/>
              </p:cNvSpPr>
              <p:nvPr/>
            </p:nvSpPr>
            <p:spPr bwMode="auto">
              <a:xfrm>
                <a:off x="978" y="1036"/>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7" name="Line 25"/>
              <p:cNvSpPr>
                <a:spLocks noChangeShapeType="1"/>
              </p:cNvSpPr>
              <p:nvPr/>
            </p:nvSpPr>
            <p:spPr bwMode="auto">
              <a:xfrm>
                <a:off x="863" y="120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8" name="Line 26"/>
              <p:cNvSpPr>
                <a:spLocks noChangeShapeType="1"/>
              </p:cNvSpPr>
              <p:nvPr/>
            </p:nvSpPr>
            <p:spPr bwMode="auto">
              <a:xfrm>
                <a:off x="863" y="1497"/>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899" name="Line 27"/>
              <p:cNvSpPr>
                <a:spLocks noChangeShapeType="1"/>
              </p:cNvSpPr>
              <p:nvPr/>
            </p:nvSpPr>
            <p:spPr bwMode="auto">
              <a:xfrm>
                <a:off x="978" y="1035"/>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0" name="Line 28"/>
              <p:cNvSpPr>
                <a:spLocks noChangeShapeType="1"/>
              </p:cNvSpPr>
              <p:nvPr/>
            </p:nvSpPr>
            <p:spPr bwMode="auto">
              <a:xfrm>
                <a:off x="1381" y="143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1" name="Line 29"/>
              <p:cNvSpPr>
                <a:spLocks noChangeShapeType="1"/>
              </p:cNvSpPr>
              <p:nvPr/>
            </p:nvSpPr>
            <p:spPr bwMode="auto">
              <a:xfrm>
                <a:off x="1381" y="978"/>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2" name="Line 30"/>
              <p:cNvSpPr>
                <a:spLocks noChangeShapeType="1"/>
              </p:cNvSpPr>
              <p:nvPr/>
            </p:nvSpPr>
            <p:spPr bwMode="auto">
              <a:xfrm>
                <a:off x="1497" y="981"/>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3" name="Line 31"/>
              <p:cNvSpPr>
                <a:spLocks noChangeShapeType="1"/>
              </p:cNvSpPr>
              <p:nvPr/>
            </p:nvSpPr>
            <p:spPr bwMode="auto">
              <a:xfrm>
                <a:off x="1497" y="1152"/>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4" name="Line 32"/>
              <p:cNvSpPr>
                <a:spLocks noChangeShapeType="1"/>
              </p:cNvSpPr>
              <p:nvPr/>
            </p:nvSpPr>
            <p:spPr bwMode="auto">
              <a:xfrm>
                <a:off x="1497" y="1266"/>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5" name="Line 33"/>
              <p:cNvSpPr>
                <a:spLocks noChangeShapeType="1"/>
              </p:cNvSpPr>
              <p:nvPr/>
            </p:nvSpPr>
            <p:spPr bwMode="auto">
              <a:xfrm>
                <a:off x="1497" y="1266"/>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7906" name="Line 34"/>
              <p:cNvSpPr>
                <a:spLocks noChangeShapeType="1"/>
              </p:cNvSpPr>
              <p:nvPr/>
            </p:nvSpPr>
            <p:spPr bwMode="auto">
              <a:xfrm>
                <a:off x="1842" y="1209"/>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87907" name="Text Box 35"/>
            <p:cNvSpPr txBox="1">
              <a:spLocks noChangeArrowheads="1"/>
            </p:cNvSpPr>
            <p:nvPr/>
          </p:nvSpPr>
          <p:spPr bwMode="auto">
            <a:xfrm>
              <a:off x="1382" y="749"/>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a:t>
              </a:r>
            </a:p>
          </p:txBody>
        </p:sp>
        <p:sp>
          <p:nvSpPr>
            <p:cNvPr id="1487908" name="Text Box 36"/>
            <p:cNvSpPr txBox="1">
              <a:spLocks noChangeArrowheads="1"/>
            </p:cNvSpPr>
            <p:nvPr/>
          </p:nvSpPr>
          <p:spPr bwMode="auto">
            <a:xfrm>
              <a:off x="1382" y="1208"/>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y</a:t>
              </a:r>
            </a:p>
          </p:txBody>
        </p:sp>
        <p:sp>
          <p:nvSpPr>
            <p:cNvPr id="1487909" name="Text Box 37"/>
            <p:cNvSpPr txBox="1">
              <a:spLocks noChangeArrowheads="1"/>
            </p:cNvSpPr>
            <p:nvPr/>
          </p:nvSpPr>
          <p:spPr bwMode="auto">
            <a:xfrm>
              <a:off x="575" y="978"/>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87910" name="Text Box 38"/>
            <p:cNvSpPr txBox="1">
              <a:spLocks noChangeArrowheads="1"/>
            </p:cNvSpPr>
            <p:nvPr/>
          </p:nvSpPr>
          <p:spPr bwMode="auto">
            <a:xfrm>
              <a:off x="575" y="1265"/>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87911" name="Text Box 39"/>
            <p:cNvSpPr txBox="1">
              <a:spLocks noChangeArrowheads="1"/>
            </p:cNvSpPr>
            <p:nvPr/>
          </p:nvSpPr>
          <p:spPr bwMode="auto">
            <a:xfrm>
              <a:off x="575" y="690"/>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sp>
          <p:nvSpPr>
            <p:cNvPr id="1487912" name="Text Box 40"/>
            <p:cNvSpPr txBox="1">
              <a:spLocks noChangeArrowheads="1"/>
            </p:cNvSpPr>
            <p:nvPr/>
          </p:nvSpPr>
          <p:spPr bwMode="auto">
            <a:xfrm>
              <a:off x="1842" y="920"/>
              <a:ext cx="175"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7940">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87940">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8794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8794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ooter Placeholder 3"/>
          <p:cNvSpPr>
            <a:spLocks noGrp="1"/>
          </p:cNvSpPr>
          <p:nvPr>
            <p:ph type="ftr" sz="quarter" idx="10"/>
          </p:nvPr>
        </p:nvSpPr>
        <p:spPr/>
        <p:txBody>
          <a:bodyPr/>
          <a:lstStyle/>
          <a:p>
            <a:r>
              <a:rPr lang="en-US"/>
              <a:t>(c) Giovanni De Micheli</a:t>
            </a:r>
          </a:p>
        </p:txBody>
      </p:sp>
      <p:sp>
        <p:nvSpPr>
          <p:cNvPr id="39" name="Slide Number Placeholder 4"/>
          <p:cNvSpPr>
            <a:spLocks noGrp="1"/>
          </p:cNvSpPr>
          <p:nvPr>
            <p:ph type="sldNum" sz="quarter" idx="11"/>
          </p:nvPr>
        </p:nvSpPr>
        <p:spPr/>
        <p:txBody>
          <a:bodyPr/>
          <a:lstStyle/>
          <a:p>
            <a:fld id="{7785FF0F-5569-B545-B13E-747F2198DAA0}" type="slidenum">
              <a:rPr lang="en-US"/>
              <a:pPr/>
              <a:t>41</a:t>
            </a:fld>
            <a:endParaRPr lang="en-US"/>
          </a:p>
        </p:txBody>
      </p:sp>
      <p:sp>
        <p:nvSpPr>
          <p:cNvPr id="1489922" name="Rectangle 2"/>
          <p:cNvSpPr>
            <a:spLocks noGrp="1" noChangeArrowheads="1"/>
          </p:cNvSpPr>
          <p:nvPr>
            <p:ph type="title"/>
          </p:nvPr>
        </p:nvSpPr>
        <p:spPr/>
        <p:txBody>
          <a:bodyPr/>
          <a:lstStyle/>
          <a:p>
            <a:r>
              <a:rPr lang="en-US"/>
              <a:t>Example (2)</a:t>
            </a:r>
          </a:p>
        </p:txBody>
      </p:sp>
      <p:sp>
        <p:nvSpPr>
          <p:cNvPr id="1489961" name="Rectangle 41"/>
          <p:cNvSpPr>
            <a:spLocks noGrp="1" noChangeArrowheads="1"/>
          </p:cNvSpPr>
          <p:nvPr>
            <p:ph type="body" idx="1"/>
          </p:nvPr>
        </p:nvSpPr>
        <p:spPr/>
        <p:txBody>
          <a:bodyPr/>
          <a:lstStyle/>
          <a:p>
            <a:endParaRPr lang="en-US" dirty="0"/>
          </a:p>
          <a:p>
            <a:endParaRPr lang="en-US" dirty="0"/>
          </a:p>
          <a:p>
            <a:r>
              <a:rPr lang="en-US" dirty="0"/>
              <a:t>Allowed perturbation:</a:t>
            </a:r>
          </a:p>
          <a:p>
            <a:pPr lvl="1"/>
            <a:r>
              <a:rPr lang="en-US" dirty="0" err="1">
                <a:solidFill>
                  <a:schemeClr val="bg2"/>
                </a:solidFill>
              </a:rPr>
              <a:t>f</a:t>
            </a:r>
            <a:r>
              <a:rPr lang="en-US" baseline="-25000" dirty="0" err="1">
                <a:solidFill>
                  <a:schemeClr val="bg2"/>
                </a:solidFill>
              </a:rPr>
              <a:t>y</a:t>
            </a:r>
            <a:r>
              <a:rPr lang="en-US" dirty="0">
                <a:solidFill>
                  <a:schemeClr val="bg2"/>
                </a:solidFill>
              </a:rPr>
              <a:t> = </a:t>
            </a:r>
            <a:r>
              <a:rPr lang="en-US" dirty="0" err="1">
                <a:solidFill>
                  <a:schemeClr val="bg2"/>
                </a:solidFill>
              </a:rPr>
              <a:t>bc</a:t>
            </a:r>
            <a:r>
              <a:rPr lang="en-US" dirty="0">
                <a:solidFill>
                  <a:schemeClr val="bg2"/>
                </a:solidFill>
              </a:rPr>
              <a:t> → </a:t>
            </a:r>
            <a:r>
              <a:rPr lang="en-US" dirty="0" err="1">
                <a:solidFill>
                  <a:schemeClr val="bg2"/>
                </a:solidFill>
                <a:sym typeface="Symbol" charset="0"/>
              </a:rPr>
              <a:t>g</a:t>
            </a:r>
            <a:r>
              <a:rPr lang="en-US" baseline="-25000" dirty="0" err="1">
                <a:solidFill>
                  <a:schemeClr val="bg2"/>
                </a:solidFill>
              </a:rPr>
              <a:t>y</a:t>
            </a:r>
            <a:r>
              <a:rPr lang="en-US" dirty="0">
                <a:solidFill>
                  <a:schemeClr val="bg2"/>
                </a:solidFill>
                <a:sym typeface="Symbol" charset="0"/>
              </a:rPr>
              <a:t> = c</a:t>
            </a:r>
            <a:endParaRPr lang="en-US" dirty="0"/>
          </a:p>
          <a:p>
            <a:pPr lvl="1"/>
            <a:r>
              <a:rPr lang="el-GR" dirty="0">
                <a:solidFill>
                  <a:schemeClr val="bg2"/>
                </a:solidFill>
                <a:latin typeface="Lucida Grande" charset="0"/>
                <a:sym typeface="Symbol" charset="0"/>
              </a:rPr>
              <a:t>δ</a:t>
            </a:r>
            <a:r>
              <a:rPr lang="en-US" baseline="-25000" dirty="0">
                <a:solidFill>
                  <a:schemeClr val="bg2"/>
                </a:solidFill>
              </a:rPr>
              <a:t>y</a:t>
            </a:r>
            <a:r>
              <a:rPr lang="en-US" dirty="0">
                <a:solidFill>
                  <a:schemeClr val="bg2"/>
                </a:solidFill>
                <a:sym typeface="Symbol" charset="0"/>
              </a:rPr>
              <a:t> = </a:t>
            </a:r>
            <a:r>
              <a:rPr lang="en-US" dirty="0" err="1">
                <a:solidFill>
                  <a:schemeClr val="bg2"/>
                </a:solidFill>
                <a:sym typeface="Symbol" charset="0"/>
              </a:rPr>
              <a:t>bc</a:t>
            </a:r>
            <a:r>
              <a:rPr lang="en-US" dirty="0">
                <a:solidFill>
                  <a:schemeClr val="bg2"/>
                </a:solidFill>
                <a:sym typeface="Symbol" charset="0"/>
              </a:rPr>
              <a:t> </a:t>
            </a:r>
            <a:r>
              <a:rPr lang="el-GR" dirty="0">
                <a:solidFill>
                  <a:schemeClr val="bg2"/>
                </a:solidFill>
                <a:sym typeface="Symbol" charset="0"/>
              </a:rPr>
              <a:t></a:t>
            </a:r>
            <a:r>
              <a:rPr lang="en-US" dirty="0">
                <a:solidFill>
                  <a:schemeClr val="bg2"/>
                </a:solidFill>
                <a:sym typeface="Symbol" charset="0"/>
              </a:rPr>
              <a:t> c = b</a:t>
            </a:r>
            <a:r>
              <a:rPr lang="ja-JP" altLang="en-US" dirty="0">
                <a:solidFill>
                  <a:schemeClr val="bg2"/>
                </a:solidFill>
                <a:sym typeface="Symbol" charset="0"/>
              </a:rPr>
              <a:t>’</a:t>
            </a:r>
            <a:r>
              <a:rPr lang="en-US" dirty="0">
                <a:solidFill>
                  <a:schemeClr val="bg2"/>
                </a:solidFill>
                <a:sym typeface="Symbol" charset="0"/>
              </a:rPr>
              <a:t>c </a:t>
            </a:r>
            <a:r>
              <a:rPr lang="el-GR" dirty="0">
                <a:solidFill>
                  <a:schemeClr val="bg2"/>
                </a:solidFill>
                <a:sym typeface="Symbol" charset="0"/>
              </a:rPr>
              <a:t></a:t>
            </a:r>
            <a:r>
              <a:rPr lang="en-US" dirty="0">
                <a:solidFill>
                  <a:schemeClr val="bg2"/>
                </a:solidFill>
                <a:sym typeface="Symbol" charset="0"/>
              </a:rPr>
              <a:t> </a:t>
            </a:r>
            <a:r>
              <a:rPr lang="en-US" dirty="0" err="1">
                <a:solidFill>
                  <a:schemeClr val="bg2"/>
                </a:solidFill>
                <a:sym typeface="Symbol" charset="0"/>
              </a:rPr>
              <a:t>CODC</a:t>
            </a:r>
            <a:r>
              <a:rPr lang="en-US" baseline="-25000" dirty="0" err="1">
                <a:solidFill>
                  <a:schemeClr val="bg2"/>
                </a:solidFill>
              </a:rPr>
              <a:t>y</a:t>
            </a:r>
            <a:r>
              <a:rPr lang="en-US" dirty="0">
                <a:solidFill>
                  <a:schemeClr val="bg2"/>
                </a:solidFill>
                <a:sym typeface="Symbol" charset="0"/>
              </a:rPr>
              <a:t> = b</a:t>
            </a:r>
            <a:r>
              <a:rPr lang="ja-JP" altLang="en-US" dirty="0">
                <a:solidFill>
                  <a:schemeClr val="bg2"/>
                </a:solidFill>
                <a:sym typeface="Symbol" charset="0"/>
              </a:rPr>
              <a:t>’</a:t>
            </a:r>
            <a:r>
              <a:rPr lang="en-US" dirty="0">
                <a:solidFill>
                  <a:schemeClr val="bg2"/>
                </a:solidFill>
                <a:sym typeface="Symbol" charset="0"/>
              </a:rPr>
              <a:t> + a</a:t>
            </a:r>
            <a:r>
              <a:rPr lang="ja-JP" altLang="en-US" dirty="0">
                <a:solidFill>
                  <a:schemeClr val="bg2"/>
                </a:solidFill>
                <a:sym typeface="Symbol" charset="0"/>
              </a:rPr>
              <a:t>’</a:t>
            </a:r>
            <a:endParaRPr lang="en-US" dirty="0"/>
          </a:p>
          <a:p>
            <a:r>
              <a:rPr lang="en-US" dirty="0"/>
              <a:t>Disallowed perturbation:</a:t>
            </a:r>
          </a:p>
          <a:p>
            <a:pPr lvl="1"/>
            <a:r>
              <a:rPr lang="en-US" dirty="0" err="1">
                <a:solidFill>
                  <a:schemeClr val="bg2"/>
                </a:solidFill>
              </a:rPr>
              <a:t>f</a:t>
            </a:r>
            <a:r>
              <a:rPr lang="en-US" baseline="-25000" dirty="0" err="1">
                <a:solidFill>
                  <a:schemeClr val="bg2"/>
                </a:solidFill>
              </a:rPr>
              <a:t>x</a:t>
            </a:r>
            <a:r>
              <a:rPr lang="en-US" dirty="0">
                <a:solidFill>
                  <a:schemeClr val="bg2"/>
                </a:solidFill>
              </a:rPr>
              <a:t> = ab → </a:t>
            </a:r>
            <a:r>
              <a:rPr lang="en-US" dirty="0" err="1">
                <a:solidFill>
                  <a:schemeClr val="bg2"/>
                </a:solidFill>
                <a:sym typeface="Symbol" charset="0"/>
              </a:rPr>
              <a:t>g</a:t>
            </a:r>
            <a:r>
              <a:rPr lang="en-US" baseline="-25000" dirty="0" err="1">
                <a:solidFill>
                  <a:schemeClr val="bg2"/>
                </a:solidFill>
              </a:rPr>
              <a:t>x</a:t>
            </a:r>
            <a:r>
              <a:rPr lang="en-US" dirty="0">
                <a:solidFill>
                  <a:schemeClr val="bg2"/>
                </a:solidFill>
                <a:sym typeface="Symbol" charset="0"/>
              </a:rPr>
              <a:t> = a</a:t>
            </a:r>
            <a:endParaRPr lang="en-US" dirty="0"/>
          </a:p>
          <a:p>
            <a:pPr lvl="1"/>
            <a:r>
              <a:rPr lang="el-GR" dirty="0">
                <a:solidFill>
                  <a:schemeClr val="bg2"/>
                </a:solidFill>
                <a:latin typeface="Lucida Grande" charset="0"/>
                <a:sym typeface="Symbol" charset="0"/>
              </a:rPr>
              <a:t>δ</a:t>
            </a:r>
            <a:r>
              <a:rPr lang="en-US" baseline="-25000" dirty="0">
                <a:solidFill>
                  <a:schemeClr val="bg2"/>
                </a:solidFill>
              </a:rPr>
              <a:t>x</a:t>
            </a:r>
            <a:r>
              <a:rPr lang="en-US" dirty="0">
                <a:solidFill>
                  <a:schemeClr val="bg2"/>
                </a:solidFill>
                <a:sym typeface="Symbol" charset="0"/>
              </a:rPr>
              <a:t> = ab </a:t>
            </a:r>
            <a:r>
              <a:rPr lang="el-GR" dirty="0">
                <a:solidFill>
                  <a:schemeClr val="bg2"/>
                </a:solidFill>
                <a:sym typeface="Symbol" charset="0"/>
              </a:rPr>
              <a:t></a:t>
            </a:r>
            <a:r>
              <a:rPr lang="en-US" dirty="0">
                <a:solidFill>
                  <a:schemeClr val="bg2"/>
                </a:solidFill>
                <a:sym typeface="Symbol" charset="0"/>
              </a:rPr>
              <a:t> a = ab</a:t>
            </a:r>
            <a:r>
              <a:rPr lang="ja-JP" altLang="en-US" dirty="0">
                <a:solidFill>
                  <a:schemeClr val="bg2"/>
                </a:solidFill>
                <a:sym typeface="Symbol" charset="0"/>
              </a:rPr>
              <a:t>’</a:t>
            </a:r>
            <a:r>
              <a:rPr lang="en-US" dirty="0">
                <a:solidFill>
                  <a:schemeClr val="bg2"/>
                </a:solidFill>
                <a:sym typeface="Symbol" charset="0"/>
              </a:rPr>
              <a:t> </a:t>
            </a:r>
            <a:r>
              <a:rPr lang="en-US" u="sng" dirty="0">
                <a:solidFill>
                  <a:schemeClr val="bg2"/>
                </a:solidFill>
                <a:sym typeface="Symbol" charset="0"/>
              </a:rPr>
              <a:t></a:t>
            </a:r>
            <a:r>
              <a:rPr lang="en-US" dirty="0">
                <a:solidFill>
                  <a:schemeClr val="bg2"/>
                </a:solidFill>
                <a:sym typeface="Symbol" charset="0"/>
              </a:rPr>
              <a:t> </a:t>
            </a:r>
            <a:r>
              <a:rPr lang="en-US" dirty="0" err="1">
                <a:solidFill>
                  <a:schemeClr val="bg2"/>
                </a:solidFill>
                <a:sym typeface="Symbol" charset="0"/>
              </a:rPr>
              <a:t>CODC</a:t>
            </a:r>
            <a:r>
              <a:rPr lang="en-US" baseline="-25000" dirty="0" err="1">
                <a:solidFill>
                  <a:schemeClr val="bg2"/>
                </a:solidFill>
              </a:rPr>
              <a:t>x</a:t>
            </a:r>
            <a:r>
              <a:rPr lang="en-US" dirty="0">
                <a:solidFill>
                  <a:schemeClr val="bg2"/>
                </a:solidFill>
                <a:sym typeface="Symbol" charset="0"/>
              </a:rPr>
              <a:t> = </a:t>
            </a:r>
            <a:r>
              <a:rPr lang="en-US" dirty="0" err="1">
                <a:solidFill>
                  <a:schemeClr val="bg2"/>
                </a:solidFill>
                <a:sym typeface="Symbol" charset="0"/>
              </a:rPr>
              <a:t>abc</a:t>
            </a:r>
            <a:r>
              <a:rPr lang="ja-JP" altLang="en-US" dirty="0">
                <a:solidFill>
                  <a:schemeClr val="bg2"/>
                </a:solidFill>
                <a:sym typeface="Symbol" charset="0"/>
              </a:rPr>
              <a:t>’</a:t>
            </a:r>
            <a:endParaRPr lang="en-US" dirty="0"/>
          </a:p>
        </p:txBody>
      </p:sp>
      <p:grpSp>
        <p:nvGrpSpPr>
          <p:cNvPr id="1489927" name="Group 7"/>
          <p:cNvGrpSpPr>
            <a:grpSpLocks/>
          </p:cNvGrpSpPr>
          <p:nvPr/>
        </p:nvGrpSpPr>
        <p:grpSpPr bwMode="auto">
          <a:xfrm>
            <a:off x="3198813" y="1095375"/>
            <a:ext cx="2289175" cy="1279525"/>
            <a:chOff x="575" y="690"/>
            <a:chExt cx="1442" cy="806"/>
          </a:xfrm>
        </p:grpSpPr>
        <p:sp>
          <p:nvSpPr>
            <p:cNvPr id="1489928" name="Rectangle 8" descr="20%"/>
            <p:cNvSpPr>
              <a:spLocks noChangeArrowheads="1"/>
            </p:cNvSpPr>
            <p:nvPr/>
          </p:nvSpPr>
          <p:spPr bwMode="auto">
            <a:xfrm>
              <a:off x="979" y="690"/>
              <a:ext cx="345" cy="806"/>
            </a:xfrm>
            <a:prstGeom prst="rect">
              <a:avLst/>
            </a:prstGeom>
            <a:pattFill prst="pct20">
              <a:fgClr>
                <a:srgbClr val="333333">
                  <a:alpha val="50000"/>
                </a:srgbClr>
              </a:fgClr>
              <a:bgClr>
                <a:schemeClr val="bg1">
                  <a:alpha val="50000"/>
                </a:schemeClr>
              </a:bgClr>
            </a:pattFill>
            <a:ln w="25400">
              <a:solidFill>
                <a:srgbClr val="333333"/>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89929" name="Group 9"/>
            <p:cNvGrpSpPr>
              <a:grpSpLocks/>
            </p:cNvGrpSpPr>
            <p:nvPr/>
          </p:nvGrpSpPr>
          <p:grpSpPr bwMode="auto">
            <a:xfrm>
              <a:off x="748" y="747"/>
              <a:ext cx="1267" cy="692"/>
              <a:chOff x="863" y="863"/>
              <a:chExt cx="1267" cy="692"/>
            </a:xfrm>
          </p:grpSpPr>
          <p:grpSp>
            <p:nvGrpSpPr>
              <p:cNvPr id="1489930" name="Group 10"/>
              <p:cNvGrpSpPr>
                <a:grpSpLocks/>
              </p:cNvGrpSpPr>
              <p:nvPr/>
            </p:nvGrpSpPr>
            <p:grpSpPr bwMode="auto">
              <a:xfrm>
                <a:off x="1151" y="863"/>
                <a:ext cx="230" cy="231"/>
                <a:chOff x="1515" y="946"/>
                <a:chExt cx="230" cy="231"/>
              </a:xfrm>
            </p:grpSpPr>
            <p:sp>
              <p:nvSpPr>
                <p:cNvPr id="1489931" name="Arc 11"/>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32" name="Arc 12"/>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33" name="Line 13"/>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89934" name="Group 14"/>
              <p:cNvGrpSpPr>
                <a:grpSpLocks/>
              </p:cNvGrpSpPr>
              <p:nvPr/>
            </p:nvGrpSpPr>
            <p:grpSpPr bwMode="auto">
              <a:xfrm>
                <a:off x="1612" y="1094"/>
                <a:ext cx="230" cy="231"/>
                <a:chOff x="1515" y="946"/>
                <a:chExt cx="230" cy="231"/>
              </a:xfrm>
            </p:grpSpPr>
            <p:sp>
              <p:nvSpPr>
                <p:cNvPr id="1489935" name="Arc 15"/>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36" name="Arc 16"/>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37" name="Line 17"/>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89938" name="Group 18"/>
              <p:cNvGrpSpPr>
                <a:grpSpLocks/>
              </p:cNvGrpSpPr>
              <p:nvPr/>
            </p:nvGrpSpPr>
            <p:grpSpPr bwMode="auto">
              <a:xfrm>
                <a:off x="1151" y="1324"/>
                <a:ext cx="230" cy="231"/>
                <a:chOff x="1515" y="946"/>
                <a:chExt cx="230" cy="231"/>
              </a:xfrm>
            </p:grpSpPr>
            <p:sp>
              <p:nvSpPr>
                <p:cNvPr id="1489939" name="Arc 19"/>
                <p:cNvSpPr>
                  <a:spLocks/>
                </p:cNvSpPr>
                <p:nvPr/>
              </p:nvSpPr>
              <p:spPr bwMode="auto">
                <a:xfrm>
                  <a:off x="1515" y="946"/>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0" name="Arc 20"/>
                <p:cNvSpPr>
                  <a:spLocks/>
                </p:cNvSpPr>
                <p:nvPr/>
              </p:nvSpPr>
              <p:spPr bwMode="auto">
                <a:xfrm flipV="1">
                  <a:off x="1515" y="1059"/>
                  <a:ext cx="230" cy="1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1" name="Line 21"/>
                <p:cNvSpPr>
                  <a:spLocks noChangeShapeType="1"/>
                </p:cNvSpPr>
                <p:nvPr/>
              </p:nvSpPr>
              <p:spPr bwMode="auto">
                <a:xfrm>
                  <a:off x="1516" y="947"/>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89942" name="Line 22"/>
              <p:cNvSpPr>
                <a:spLocks noChangeShapeType="1"/>
              </p:cNvSpPr>
              <p:nvPr/>
            </p:nvSpPr>
            <p:spPr bwMode="auto">
              <a:xfrm>
                <a:off x="863" y="921"/>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3" name="Line 23"/>
              <p:cNvSpPr>
                <a:spLocks noChangeShapeType="1"/>
              </p:cNvSpPr>
              <p:nvPr/>
            </p:nvSpPr>
            <p:spPr bwMode="auto">
              <a:xfrm>
                <a:off x="978" y="1381"/>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4" name="Line 24"/>
              <p:cNvSpPr>
                <a:spLocks noChangeShapeType="1"/>
              </p:cNvSpPr>
              <p:nvPr/>
            </p:nvSpPr>
            <p:spPr bwMode="auto">
              <a:xfrm>
                <a:off x="978" y="1036"/>
                <a:ext cx="173"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5" name="Line 25"/>
              <p:cNvSpPr>
                <a:spLocks noChangeShapeType="1"/>
              </p:cNvSpPr>
              <p:nvPr/>
            </p:nvSpPr>
            <p:spPr bwMode="auto">
              <a:xfrm>
                <a:off x="863" y="120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6" name="Line 26"/>
              <p:cNvSpPr>
                <a:spLocks noChangeShapeType="1"/>
              </p:cNvSpPr>
              <p:nvPr/>
            </p:nvSpPr>
            <p:spPr bwMode="auto">
              <a:xfrm>
                <a:off x="863" y="1497"/>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7" name="Line 27"/>
              <p:cNvSpPr>
                <a:spLocks noChangeShapeType="1"/>
              </p:cNvSpPr>
              <p:nvPr/>
            </p:nvSpPr>
            <p:spPr bwMode="auto">
              <a:xfrm>
                <a:off x="978" y="1035"/>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8" name="Line 28"/>
              <p:cNvSpPr>
                <a:spLocks noChangeShapeType="1"/>
              </p:cNvSpPr>
              <p:nvPr/>
            </p:nvSpPr>
            <p:spPr bwMode="auto">
              <a:xfrm>
                <a:off x="1381" y="1439"/>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49" name="Line 29"/>
              <p:cNvSpPr>
                <a:spLocks noChangeShapeType="1"/>
              </p:cNvSpPr>
              <p:nvPr/>
            </p:nvSpPr>
            <p:spPr bwMode="auto">
              <a:xfrm>
                <a:off x="1381" y="978"/>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50" name="Line 30"/>
              <p:cNvSpPr>
                <a:spLocks noChangeShapeType="1"/>
              </p:cNvSpPr>
              <p:nvPr/>
            </p:nvSpPr>
            <p:spPr bwMode="auto">
              <a:xfrm>
                <a:off x="1497" y="981"/>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51" name="Line 31"/>
              <p:cNvSpPr>
                <a:spLocks noChangeShapeType="1"/>
              </p:cNvSpPr>
              <p:nvPr/>
            </p:nvSpPr>
            <p:spPr bwMode="auto">
              <a:xfrm>
                <a:off x="1497" y="1152"/>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52" name="Line 32"/>
              <p:cNvSpPr>
                <a:spLocks noChangeShapeType="1"/>
              </p:cNvSpPr>
              <p:nvPr/>
            </p:nvSpPr>
            <p:spPr bwMode="auto">
              <a:xfrm>
                <a:off x="1497" y="1266"/>
                <a:ext cx="11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53" name="Line 33"/>
              <p:cNvSpPr>
                <a:spLocks noChangeShapeType="1"/>
              </p:cNvSpPr>
              <p:nvPr/>
            </p:nvSpPr>
            <p:spPr bwMode="auto">
              <a:xfrm>
                <a:off x="1497" y="1266"/>
                <a:ext cx="0" cy="17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89954" name="Line 34"/>
              <p:cNvSpPr>
                <a:spLocks noChangeShapeType="1"/>
              </p:cNvSpPr>
              <p:nvPr/>
            </p:nvSpPr>
            <p:spPr bwMode="auto">
              <a:xfrm>
                <a:off x="1842" y="1209"/>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89955" name="Text Box 35"/>
            <p:cNvSpPr txBox="1">
              <a:spLocks noChangeArrowheads="1"/>
            </p:cNvSpPr>
            <p:nvPr/>
          </p:nvSpPr>
          <p:spPr bwMode="auto">
            <a:xfrm>
              <a:off x="1382" y="749"/>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x</a:t>
              </a:r>
            </a:p>
          </p:txBody>
        </p:sp>
        <p:sp>
          <p:nvSpPr>
            <p:cNvPr id="1489956" name="Text Box 36"/>
            <p:cNvSpPr txBox="1">
              <a:spLocks noChangeArrowheads="1"/>
            </p:cNvSpPr>
            <p:nvPr/>
          </p:nvSpPr>
          <p:spPr bwMode="auto">
            <a:xfrm>
              <a:off x="1382" y="1208"/>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y</a:t>
              </a:r>
            </a:p>
          </p:txBody>
        </p:sp>
        <p:sp>
          <p:nvSpPr>
            <p:cNvPr id="1489957" name="Text Box 37"/>
            <p:cNvSpPr txBox="1">
              <a:spLocks noChangeArrowheads="1"/>
            </p:cNvSpPr>
            <p:nvPr/>
          </p:nvSpPr>
          <p:spPr bwMode="auto">
            <a:xfrm>
              <a:off x="575" y="978"/>
              <a:ext cx="1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b</a:t>
              </a:r>
            </a:p>
          </p:txBody>
        </p:sp>
        <p:sp>
          <p:nvSpPr>
            <p:cNvPr id="1489958" name="Text Box 38"/>
            <p:cNvSpPr txBox="1">
              <a:spLocks noChangeArrowheads="1"/>
            </p:cNvSpPr>
            <p:nvPr/>
          </p:nvSpPr>
          <p:spPr bwMode="auto">
            <a:xfrm>
              <a:off x="575" y="1265"/>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c</a:t>
              </a:r>
            </a:p>
          </p:txBody>
        </p:sp>
        <p:sp>
          <p:nvSpPr>
            <p:cNvPr id="1489959" name="Text Box 39"/>
            <p:cNvSpPr txBox="1">
              <a:spLocks noChangeArrowheads="1"/>
            </p:cNvSpPr>
            <p:nvPr/>
          </p:nvSpPr>
          <p:spPr bwMode="auto">
            <a:xfrm>
              <a:off x="575" y="690"/>
              <a:ext cx="18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a</a:t>
              </a:r>
            </a:p>
          </p:txBody>
        </p:sp>
        <p:sp>
          <p:nvSpPr>
            <p:cNvPr id="1489960" name="Text Box 40"/>
            <p:cNvSpPr txBox="1">
              <a:spLocks noChangeArrowheads="1"/>
            </p:cNvSpPr>
            <p:nvPr/>
          </p:nvSpPr>
          <p:spPr bwMode="auto">
            <a:xfrm>
              <a:off x="1842" y="920"/>
              <a:ext cx="175"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i="0"/>
                <a:t>z</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996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8996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8996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28D17DBC-8D4B-DA4A-A38B-9B3F4045A391}" type="slidenum">
              <a:rPr lang="en-US"/>
              <a:pPr/>
              <a:t>42</a:t>
            </a:fld>
            <a:endParaRPr lang="en-US"/>
          </a:p>
        </p:txBody>
      </p:sp>
      <p:sp>
        <p:nvSpPr>
          <p:cNvPr id="1515522" name="Rectangle 2"/>
          <p:cNvSpPr>
            <a:spLocks noGrp="1" noChangeArrowheads="1"/>
          </p:cNvSpPr>
          <p:nvPr>
            <p:ph type="title"/>
          </p:nvPr>
        </p:nvSpPr>
        <p:spPr/>
        <p:txBody>
          <a:bodyPr/>
          <a:lstStyle/>
          <a:p>
            <a:pPr>
              <a:lnSpc>
                <a:spcPct val="70000"/>
              </a:lnSpc>
            </a:pPr>
            <a:r>
              <a:rPr lang="en-US" sz="2800"/>
              <a:t>Boolean methods</a:t>
            </a:r>
            <a:br>
              <a:rPr lang="en-US" sz="2800"/>
            </a:br>
            <a:r>
              <a:rPr lang="en-US" sz="2800"/>
              <a:t>Summary</a:t>
            </a:r>
          </a:p>
        </p:txBody>
      </p:sp>
      <p:sp>
        <p:nvSpPr>
          <p:cNvPr id="1515523" name="Rectangle 3"/>
          <p:cNvSpPr>
            <a:spLocks noGrp="1" noChangeArrowheads="1"/>
          </p:cNvSpPr>
          <p:nvPr>
            <p:ph type="body" idx="1"/>
          </p:nvPr>
        </p:nvSpPr>
        <p:spPr>
          <a:xfrm>
            <a:off x="0" y="1025525"/>
            <a:ext cx="9144000" cy="5260975"/>
          </a:xfrm>
        </p:spPr>
        <p:txBody>
          <a:bodyPr/>
          <a:lstStyle/>
          <a:p>
            <a:r>
              <a:rPr lang="en-US"/>
              <a:t>Boolean methods are powerful means to restructure networks</a:t>
            </a:r>
          </a:p>
          <a:p>
            <a:pPr lvl="1"/>
            <a:r>
              <a:rPr lang="en-US"/>
              <a:t>Computationally intensive</a:t>
            </a:r>
          </a:p>
          <a:p>
            <a:r>
              <a:rPr lang="en-US"/>
              <a:t>Boolean methods rely heavily on </a:t>
            </a:r>
            <a:r>
              <a:rPr lang="en-US" i="1"/>
              <a:t>don</a:t>
            </a:r>
            <a:r>
              <a:rPr lang="ja-JP" altLang="en-US" i="1">
                <a:latin typeface="Arial"/>
              </a:rPr>
              <a:t>’</a:t>
            </a:r>
            <a:r>
              <a:rPr lang="en-US" i="1"/>
              <a:t>t care</a:t>
            </a:r>
            <a:r>
              <a:rPr lang="en-US"/>
              <a:t> computation</a:t>
            </a:r>
          </a:p>
          <a:p>
            <a:pPr lvl="1"/>
            <a:r>
              <a:rPr lang="en-US"/>
              <a:t>Efficient methods</a:t>
            </a:r>
          </a:p>
          <a:p>
            <a:pPr lvl="1"/>
            <a:r>
              <a:rPr lang="en-US"/>
              <a:t>Possibility to subset the </a:t>
            </a:r>
            <a:r>
              <a:rPr lang="en-US" i="1"/>
              <a:t>don</a:t>
            </a:r>
            <a:r>
              <a:rPr lang="ja-JP" altLang="en-US" i="1">
                <a:latin typeface="Arial"/>
              </a:rPr>
              <a:t>’</a:t>
            </a:r>
            <a:r>
              <a:rPr lang="en-US" i="1"/>
              <a:t>t care</a:t>
            </a:r>
            <a:r>
              <a:rPr lang="en-US"/>
              <a:t> sets</a:t>
            </a:r>
          </a:p>
          <a:p>
            <a:r>
              <a:rPr lang="en-US"/>
              <a:t>Boolean method often change the network substantially, </a:t>
            </a:r>
            <a:br>
              <a:rPr lang="en-US"/>
            </a:br>
            <a:r>
              <a:rPr lang="en-US"/>
              <a:t>and it is hard to undo Boolean transformations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107943A-3AC4-AC4B-AC55-0B9A05637616}" type="slidenum">
              <a:rPr lang="en-US"/>
              <a:pPr/>
              <a:t>43</a:t>
            </a:fld>
            <a:endParaRPr lang="en-US"/>
          </a:p>
        </p:txBody>
      </p:sp>
      <p:sp>
        <p:nvSpPr>
          <p:cNvPr id="1492994" name="Rectangle 2"/>
          <p:cNvSpPr>
            <a:spLocks noGrp="1" noChangeArrowheads="1"/>
          </p:cNvSpPr>
          <p:nvPr>
            <p:ph type="title"/>
          </p:nvPr>
        </p:nvSpPr>
        <p:spPr/>
        <p:txBody>
          <a:bodyPr/>
          <a:lstStyle/>
          <a:p>
            <a:r>
              <a:rPr lang="en-US"/>
              <a:t>Module 2</a:t>
            </a:r>
          </a:p>
        </p:txBody>
      </p:sp>
      <p:sp>
        <p:nvSpPr>
          <p:cNvPr id="1492995" name="Rectangle 3"/>
          <p:cNvSpPr>
            <a:spLocks noGrp="1" noChangeArrowheads="1"/>
          </p:cNvSpPr>
          <p:nvPr>
            <p:ph type="body" idx="1"/>
          </p:nvPr>
        </p:nvSpPr>
        <p:spPr/>
        <p:txBody>
          <a:bodyPr/>
          <a:lstStyle/>
          <a:p>
            <a:r>
              <a:rPr lang="en-US"/>
              <a:t>Objectives</a:t>
            </a:r>
          </a:p>
          <a:p>
            <a:pPr lvl="1"/>
            <a:r>
              <a:rPr lang="en-US"/>
              <a:t>Testability</a:t>
            </a:r>
          </a:p>
          <a:p>
            <a:pPr lvl="1"/>
            <a:r>
              <a:rPr lang="en-US"/>
              <a:t>Relations between testability and Boolean methods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21B1EF6F-6D46-3546-8D83-C34296A74F80}" type="slidenum">
              <a:rPr lang="en-US"/>
              <a:pPr/>
              <a:t>44</a:t>
            </a:fld>
            <a:endParaRPr lang="en-US"/>
          </a:p>
        </p:txBody>
      </p:sp>
      <p:sp>
        <p:nvSpPr>
          <p:cNvPr id="1494018" name="Rectangle 2"/>
          <p:cNvSpPr>
            <a:spLocks noGrp="1" noChangeArrowheads="1"/>
          </p:cNvSpPr>
          <p:nvPr>
            <p:ph type="title"/>
          </p:nvPr>
        </p:nvSpPr>
        <p:spPr/>
        <p:txBody>
          <a:bodyPr/>
          <a:lstStyle/>
          <a:p>
            <a:r>
              <a:rPr lang="en-US"/>
              <a:t>Testability</a:t>
            </a:r>
          </a:p>
        </p:txBody>
      </p:sp>
      <p:sp>
        <p:nvSpPr>
          <p:cNvPr id="1494019" name="Rectangle 3"/>
          <p:cNvSpPr>
            <a:spLocks noGrp="1" noChangeArrowheads="1"/>
          </p:cNvSpPr>
          <p:nvPr>
            <p:ph type="body" idx="1"/>
          </p:nvPr>
        </p:nvSpPr>
        <p:spPr/>
        <p:txBody>
          <a:bodyPr/>
          <a:lstStyle/>
          <a:p>
            <a:r>
              <a:rPr lang="en-US"/>
              <a:t>Generic term to mean easing the testing of a circuit</a:t>
            </a:r>
          </a:p>
          <a:p>
            <a:r>
              <a:rPr lang="en-US"/>
              <a:t>Testability in logic synthesis context</a:t>
            </a:r>
          </a:p>
          <a:p>
            <a:pPr lvl="1"/>
            <a:r>
              <a:rPr lang="en-US"/>
              <a:t>Assume combinational circuit</a:t>
            </a:r>
          </a:p>
          <a:p>
            <a:pPr lvl="1"/>
            <a:r>
              <a:rPr lang="en-US"/>
              <a:t>Assume single/multiple stuck-at fault</a:t>
            </a:r>
          </a:p>
          <a:p>
            <a:r>
              <a:rPr lang="en-US"/>
              <a:t>Testability is referred to as the possibility of generating test sets for all faults</a:t>
            </a:r>
          </a:p>
          <a:p>
            <a:pPr lvl="1"/>
            <a:r>
              <a:rPr lang="en-US"/>
              <a:t>Property of the circuit</a:t>
            </a:r>
          </a:p>
          <a:p>
            <a:pPr lvl="1"/>
            <a:r>
              <a:rPr lang="en-US"/>
              <a:t>Related to fault coverage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40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401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401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9401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9401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940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5F14731-E950-754E-9568-9043C49F6E42}" type="slidenum">
              <a:rPr lang="en-US"/>
              <a:pPr/>
              <a:t>45</a:t>
            </a:fld>
            <a:endParaRPr lang="en-US"/>
          </a:p>
        </p:txBody>
      </p:sp>
      <p:sp>
        <p:nvSpPr>
          <p:cNvPr id="1495042" name="Rectangle 2"/>
          <p:cNvSpPr>
            <a:spLocks noGrp="1" noChangeArrowheads="1"/>
          </p:cNvSpPr>
          <p:nvPr>
            <p:ph type="title"/>
          </p:nvPr>
        </p:nvSpPr>
        <p:spPr/>
        <p:txBody>
          <a:bodyPr/>
          <a:lstStyle/>
          <a:p>
            <a:r>
              <a:rPr lang="en-US"/>
              <a:t>Test for </a:t>
            </a:r>
            <a:r>
              <a:rPr lang="en-US" i="1"/>
              <a:t>stuck-at</a:t>
            </a:r>
            <a:r>
              <a:rPr lang="en-US"/>
              <a:t>s</a:t>
            </a:r>
          </a:p>
        </p:txBody>
      </p:sp>
      <p:sp>
        <p:nvSpPr>
          <p:cNvPr id="1495043" name="Rectangle 3"/>
          <p:cNvSpPr>
            <a:spLocks noGrp="1" noChangeArrowheads="1"/>
          </p:cNvSpPr>
          <p:nvPr>
            <p:ph type="body" idx="1"/>
          </p:nvPr>
        </p:nvSpPr>
        <p:spPr/>
        <p:txBody>
          <a:bodyPr/>
          <a:lstStyle/>
          <a:p>
            <a:r>
              <a:rPr lang="en-US"/>
              <a:t>Net </a:t>
            </a:r>
            <a:r>
              <a:rPr lang="en-US">
                <a:solidFill>
                  <a:schemeClr val="bg2"/>
                </a:solidFill>
              </a:rPr>
              <a:t>y stuck-at 0</a:t>
            </a:r>
          </a:p>
          <a:p>
            <a:pPr lvl="1"/>
            <a:r>
              <a:rPr lang="en-US"/>
              <a:t>Input pattern that sets </a:t>
            </a:r>
            <a:r>
              <a:rPr lang="en-US">
                <a:solidFill>
                  <a:schemeClr val="tx2"/>
                </a:solidFill>
              </a:rPr>
              <a:t>y</a:t>
            </a:r>
            <a:r>
              <a:rPr lang="en-US"/>
              <a:t> to TRUE</a:t>
            </a:r>
          </a:p>
          <a:p>
            <a:pPr lvl="1"/>
            <a:r>
              <a:rPr lang="en-US"/>
              <a:t>Observe output</a:t>
            </a:r>
          </a:p>
          <a:p>
            <a:pPr lvl="1"/>
            <a:r>
              <a:rPr lang="en-US"/>
              <a:t>Output of faulty circuit differs from correct circuit</a:t>
            </a:r>
          </a:p>
          <a:p>
            <a:r>
              <a:rPr lang="en-US"/>
              <a:t>Net </a:t>
            </a:r>
            <a:r>
              <a:rPr lang="en-US">
                <a:solidFill>
                  <a:schemeClr val="bg2"/>
                </a:solidFill>
              </a:rPr>
              <a:t>y stuck-at 1</a:t>
            </a:r>
          </a:p>
          <a:p>
            <a:pPr lvl="1"/>
            <a:r>
              <a:rPr lang="en-US"/>
              <a:t>Input pattern that sets </a:t>
            </a:r>
            <a:r>
              <a:rPr lang="en-US">
                <a:solidFill>
                  <a:schemeClr val="tx2"/>
                </a:solidFill>
              </a:rPr>
              <a:t>y</a:t>
            </a:r>
            <a:r>
              <a:rPr lang="en-US"/>
              <a:t> to FALSE</a:t>
            </a:r>
          </a:p>
          <a:p>
            <a:pPr lvl="1"/>
            <a:r>
              <a:rPr lang="en-US"/>
              <a:t>Observe output</a:t>
            </a:r>
          </a:p>
          <a:p>
            <a:pPr lvl="1"/>
            <a:r>
              <a:rPr lang="en-US"/>
              <a:t>Output of faulty circuit differs from correct circuit</a:t>
            </a:r>
          </a:p>
          <a:p>
            <a:r>
              <a:rPr lang="en-US"/>
              <a:t>Testing is based on </a:t>
            </a:r>
            <a:r>
              <a:rPr lang="en-US" i="1"/>
              <a:t>controllability</a:t>
            </a:r>
            <a:r>
              <a:rPr lang="en-US"/>
              <a:t> and </a:t>
            </a:r>
            <a:r>
              <a:rPr lang="en-US" i="1"/>
              <a:t>observability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04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504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504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95043">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950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43F8B76-97C9-CE46-BBD6-34D71D6E63CD}" type="slidenum">
              <a:rPr lang="en-US"/>
              <a:pPr/>
              <a:t>46</a:t>
            </a:fld>
            <a:endParaRPr lang="en-US"/>
          </a:p>
        </p:txBody>
      </p:sp>
      <p:sp>
        <p:nvSpPr>
          <p:cNvPr id="1496066" name="Rectangle 2"/>
          <p:cNvSpPr>
            <a:spLocks noGrp="1" noChangeArrowheads="1"/>
          </p:cNvSpPr>
          <p:nvPr>
            <p:ph type="title"/>
          </p:nvPr>
        </p:nvSpPr>
        <p:spPr/>
        <p:txBody>
          <a:bodyPr/>
          <a:lstStyle/>
          <a:p>
            <a:r>
              <a:rPr lang="en-US"/>
              <a:t>Test sets – </a:t>
            </a:r>
            <a:r>
              <a:rPr lang="en-US" i="1"/>
              <a:t>don</a:t>
            </a:r>
            <a:r>
              <a:rPr lang="ja-JP" altLang="en-US" i="1">
                <a:latin typeface="Arial"/>
              </a:rPr>
              <a:t>’</a:t>
            </a:r>
            <a:r>
              <a:rPr lang="en-US" i="1"/>
              <a:t>t care</a:t>
            </a:r>
            <a:r>
              <a:rPr lang="en-US"/>
              <a:t> interpretation</a:t>
            </a:r>
          </a:p>
        </p:txBody>
      </p:sp>
      <p:sp>
        <p:nvSpPr>
          <p:cNvPr id="1496067" name="Rectangle 3"/>
          <p:cNvSpPr>
            <a:spLocks noGrp="1" noChangeArrowheads="1"/>
          </p:cNvSpPr>
          <p:nvPr>
            <p:ph type="body" idx="1"/>
          </p:nvPr>
        </p:nvSpPr>
        <p:spPr/>
        <p:txBody>
          <a:bodyPr/>
          <a:lstStyle/>
          <a:p>
            <a:r>
              <a:rPr lang="en-US" sz="3200"/>
              <a:t>Stuck-at 0 on net </a:t>
            </a:r>
            <a:r>
              <a:rPr lang="en-US" sz="3200">
                <a:solidFill>
                  <a:schemeClr val="bg2"/>
                </a:solidFill>
              </a:rPr>
              <a:t>y</a:t>
            </a:r>
          </a:p>
          <a:p>
            <a:pPr lvl="1"/>
            <a:r>
              <a:rPr lang="en-US" sz="2800"/>
              <a:t>{ Input vector</a:t>
            </a:r>
            <a:r>
              <a:rPr lang="en-US" sz="2800">
                <a:solidFill>
                  <a:schemeClr val="tx2"/>
                </a:solidFill>
              </a:rPr>
              <a:t> t</a:t>
            </a:r>
            <a:r>
              <a:rPr lang="en-US" sz="2800"/>
              <a:t> such that </a:t>
            </a:r>
            <a:r>
              <a:rPr lang="en-US" sz="2800">
                <a:solidFill>
                  <a:schemeClr val="tx2"/>
                </a:solidFill>
              </a:rPr>
              <a:t>y(t) ODC</a:t>
            </a:r>
            <a:r>
              <a:rPr lang="ja-JP" altLang="en-US" sz="2800">
                <a:solidFill>
                  <a:schemeClr val="tx2"/>
                </a:solidFill>
                <a:latin typeface="Arial"/>
              </a:rPr>
              <a:t>’</a:t>
            </a:r>
            <a:r>
              <a:rPr lang="en-US" sz="2800">
                <a:solidFill>
                  <a:schemeClr val="tx2"/>
                </a:solidFill>
              </a:rPr>
              <a:t>y (t) = 1</a:t>
            </a:r>
            <a:r>
              <a:rPr lang="en-US" sz="2800"/>
              <a:t> }</a:t>
            </a:r>
          </a:p>
          <a:p>
            <a:r>
              <a:rPr lang="en-US" sz="3200"/>
              <a:t>Stuck-at 1 on net </a:t>
            </a:r>
            <a:r>
              <a:rPr lang="en-US" sz="3200">
                <a:solidFill>
                  <a:schemeClr val="bg2"/>
                </a:solidFill>
              </a:rPr>
              <a:t>y</a:t>
            </a:r>
          </a:p>
          <a:p>
            <a:pPr lvl="1"/>
            <a:r>
              <a:rPr lang="en-US" sz="2800"/>
              <a:t>{ Input vector</a:t>
            </a:r>
            <a:r>
              <a:rPr lang="en-US" sz="2800">
                <a:solidFill>
                  <a:schemeClr val="tx2"/>
                </a:solidFill>
              </a:rPr>
              <a:t> t</a:t>
            </a:r>
            <a:r>
              <a:rPr lang="en-US" sz="2800"/>
              <a:t> such that </a:t>
            </a:r>
            <a:r>
              <a:rPr lang="en-US" sz="2800">
                <a:solidFill>
                  <a:schemeClr val="tx2"/>
                </a:solidFill>
              </a:rPr>
              <a:t>y</a:t>
            </a:r>
            <a:r>
              <a:rPr lang="ja-JP" altLang="en-US" sz="2800">
                <a:solidFill>
                  <a:schemeClr val="tx2"/>
                </a:solidFill>
                <a:latin typeface="Arial"/>
              </a:rPr>
              <a:t>’</a:t>
            </a:r>
            <a:r>
              <a:rPr lang="en-US" sz="2800">
                <a:solidFill>
                  <a:schemeClr val="tx2"/>
                </a:solidFill>
              </a:rPr>
              <a:t>(t) ODC</a:t>
            </a:r>
            <a:r>
              <a:rPr lang="ja-JP" altLang="en-US" sz="2800">
                <a:solidFill>
                  <a:schemeClr val="tx2"/>
                </a:solidFill>
                <a:latin typeface="Arial"/>
              </a:rPr>
              <a:t>’</a:t>
            </a:r>
            <a:r>
              <a:rPr lang="en-US" sz="2800">
                <a:solidFill>
                  <a:schemeClr val="tx2"/>
                </a:solidFill>
              </a:rPr>
              <a:t>y (t) = 1</a:t>
            </a:r>
            <a:r>
              <a:rPr lang="en-US" sz="2800"/>
              <a:t> }</a:t>
            </a:r>
          </a:p>
          <a:p>
            <a:endParaRPr 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60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60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1858447-5DE8-B04F-9640-742BCFE2F8C9}" type="slidenum">
              <a:rPr lang="en-US"/>
              <a:pPr/>
              <a:t>47</a:t>
            </a:fld>
            <a:endParaRPr lang="en-US"/>
          </a:p>
        </p:txBody>
      </p:sp>
      <p:sp>
        <p:nvSpPr>
          <p:cNvPr id="1497090" name="Rectangle 2"/>
          <p:cNvSpPr>
            <a:spLocks noGrp="1" noChangeArrowheads="1"/>
          </p:cNvSpPr>
          <p:nvPr>
            <p:ph type="title"/>
          </p:nvPr>
        </p:nvSpPr>
        <p:spPr/>
        <p:txBody>
          <a:bodyPr/>
          <a:lstStyle/>
          <a:p>
            <a:r>
              <a:rPr lang="en-US"/>
              <a:t>Using testing methods for synthesis</a:t>
            </a:r>
          </a:p>
        </p:txBody>
      </p:sp>
      <p:sp>
        <p:nvSpPr>
          <p:cNvPr id="1497091" name="Rectangle 3"/>
          <p:cNvSpPr>
            <a:spLocks noGrp="1" noChangeArrowheads="1"/>
          </p:cNvSpPr>
          <p:nvPr>
            <p:ph type="body" idx="1"/>
          </p:nvPr>
        </p:nvSpPr>
        <p:spPr/>
        <p:txBody>
          <a:bodyPr/>
          <a:lstStyle/>
          <a:p>
            <a:r>
              <a:rPr lang="en-US"/>
              <a:t>Redundancy removal</a:t>
            </a:r>
          </a:p>
          <a:p>
            <a:pPr lvl="1"/>
            <a:r>
              <a:rPr lang="en-US"/>
              <a:t>Use ATPG to search for untestable fault</a:t>
            </a:r>
          </a:p>
          <a:p>
            <a:r>
              <a:rPr lang="en-US"/>
              <a:t>If stuck-at 0 on net </a:t>
            </a:r>
            <a:r>
              <a:rPr lang="en-US">
                <a:solidFill>
                  <a:schemeClr val="tx2"/>
                </a:solidFill>
              </a:rPr>
              <a:t>y</a:t>
            </a:r>
            <a:r>
              <a:rPr lang="en-US"/>
              <a:t> is untestable:</a:t>
            </a:r>
          </a:p>
          <a:p>
            <a:pPr lvl="1"/>
            <a:r>
              <a:rPr lang="en-US"/>
              <a:t>Set </a:t>
            </a:r>
            <a:r>
              <a:rPr lang="en-US">
                <a:solidFill>
                  <a:schemeClr val="tx2"/>
                </a:solidFill>
              </a:rPr>
              <a:t>y = 0</a:t>
            </a:r>
          </a:p>
          <a:p>
            <a:pPr lvl="1"/>
            <a:r>
              <a:rPr lang="en-US"/>
              <a:t>Propagate constant</a:t>
            </a:r>
          </a:p>
          <a:p>
            <a:r>
              <a:rPr lang="en-US"/>
              <a:t>If stuck-at 1 on net y is untestable</a:t>
            </a:r>
          </a:p>
          <a:p>
            <a:pPr lvl="1"/>
            <a:r>
              <a:rPr lang="en-US"/>
              <a:t>Set </a:t>
            </a:r>
            <a:r>
              <a:rPr lang="en-US">
                <a:solidFill>
                  <a:schemeClr val="tx2"/>
                </a:solidFill>
              </a:rPr>
              <a:t>y = 1</a:t>
            </a:r>
          </a:p>
          <a:p>
            <a:pPr lvl="1"/>
            <a:r>
              <a:rPr lang="en-US"/>
              <a:t>Propagate constant</a:t>
            </a:r>
          </a:p>
          <a:p>
            <a:r>
              <a:rPr lang="en-US"/>
              <a:t>Iterate for each untestable fault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709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709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709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9709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9709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97091">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970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A480DAA-A663-D34A-A22E-13557825C41E}" type="slidenum">
              <a:rPr lang="en-US"/>
              <a:pPr/>
              <a:t>48</a:t>
            </a:fld>
            <a:endParaRPr lang="en-US"/>
          </a:p>
        </p:txBody>
      </p:sp>
      <p:sp>
        <p:nvSpPr>
          <p:cNvPr id="1498114" name="Rectangle 2"/>
          <p:cNvSpPr>
            <a:spLocks noGrp="1" noChangeArrowheads="1"/>
          </p:cNvSpPr>
          <p:nvPr>
            <p:ph type="title"/>
          </p:nvPr>
        </p:nvSpPr>
        <p:spPr/>
        <p:txBody>
          <a:bodyPr/>
          <a:lstStyle/>
          <a:p>
            <a:r>
              <a:rPr lang="en-US"/>
              <a:t>Example</a:t>
            </a:r>
          </a:p>
        </p:txBody>
      </p:sp>
      <p:pic>
        <p:nvPicPr>
          <p:cNvPr id="1498116"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232025" y="1079500"/>
            <a:ext cx="4692650" cy="5207000"/>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A34746F5-0E87-D37F-5B1B-954121F1947B}"/>
              </a:ext>
            </a:extLst>
          </p:cNvPr>
          <p:cNvSpPr/>
          <p:nvPr/>
        </p:nvSpPr>
        <p:spPr bwMode="auto">
          <a:xfrm>
            <a:off x="2232025" y="3106615"/>
            <a:ext cx="4180498" cy="1688123"/>
          </a:xfrm>
          <a:prstGeom prst="rect">
            <a:avLst/>
          </a:prstGeom>
          <a:solidFill>
            <a:srgbClr val="FFFFFF"/>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H" sz="2400" b="0" i="0" u="none" strike="noStrike" cap="none" normalizeH="0" baseline="0" dirty="0">
              <a:ln>
                <a:noFill/>
              </a:ln>
              <a:solidFill>
                <a:srgbClr val="000000"/>
              </a:solidFill>
              <a:effectLst/>
              <a:latin typeface="Arial Narrow" charset="0"/>
              <a:ea typeface="ＭＳ Ｐゴシック" charset="0"/>
            </a:endParaRPr>
          </a:p>
        </p:txBody>
      </p:sp>
      <p:sp>
        <p:nvSpPr>
          <p:cNvPr id="3" name="Rectangle 2">
            <a:extLst>
              <a:ext uri="{FF2B5EF4-FFF2-40B4-BE49-F238E27FC236}">
                <a16:creationId xmlns:a16="http://schemas.microsoft.com/office/drawing/2014/main" id="{82CD9F4E-0CCA-E077-DAAE-29AA36506666}"/>
              </a:ext>
            </a:extLst>
          </p:cNvPr>
          <p:cNvSpPr/>
          <p:nvPr/>
        </p:nvSpPr>
        <p:spPr bwMode="auto">
          <a:xfrm>
            <a:off x="2220302" y="4794738"/>
            <a:ext cx="4180498" cy="1688123"/>
          </a:xfrm>
          <a:prstGeom prst="rect">
            <a:avLst/>
          </a:prstGeom>
          <a:solidFill>
            <a:srgbClr val="FFFFFF"/>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H" sz="2400" b="0" i="0" u="none" strike="noStrike" cap="none" normalizeH="0" baseline="0">
              <a:ln>
                <a:noFill/>
              </a:ln>
              <a:solidFill>
                <a:srgbClr val="000000"/>
              </a:solidFill>
              <a:effectLst/>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a:t>(c) Giovanni De Micheli</a:t>
            </a:r>
          </a:p>
        </p:txBody>
      </p:sp>
      <p:sp>
        <p:nvSpPr>
          <p:cNvPr id="14" name="Slide Number Placeholder 4"/>
          <p:cNvSpPr>
            <a:spLocks noGrp="1"/>
          </p:cNvSpPr>
          <p:nvPr>
            <p:ph type="sldNum" sz="quarter" idx="11"/>
          </p:nvPr>
        </p:nvSpPr>
        <p:spPr/>
        <p:txBody>
          <a:bodyPr/>
          <a:lstStyle/>
          <a:p>
            <a:fld id="{0B272CFE-727F-BA49-9FD0-BA2FFCF6BC3E}" type="slidenum">
              <a:rPr lang="en-US"/>
              <a:pPr/>
              <a:t>49</a:t>
            </a:fld>
            <a:endParaRPr lang="en-US"/>
          </a:p>
        </p:txBody>
      </p:sp>
      <p:sp>
        <p:nvSpPr>
          <p:cNvPr id="1500162" name="Rectangle 2"/>
          <p:cNvSpPr>
            <a:spLocks noGrp="1" noChangeArrowheads="1"/>
          </p:cNvSpPr>
          <p:nvPr>
            <p:ph type="title"/>
          </p:nvPr>
        </p:nvSpPr>
        <p:spPr/>
        <p:txBody>
          <a:bodyPr/>
          <a:lstStyle/>
          <a:p>
            <a:r>
              <a:rPr lang="en-US"/>
              <a:t>Redundancy removal and perturbation analysis</a:t>
            </a:r>
          </a:p>
        </p:txBody>
      </p:sp>
      <p:sp>
        <p:nvSpPr>
          <p:cNvPr id="1500177" name="Rectangle 17"/>
          <p:cNvSpPr>
            <a:spLocks noGrp="1" noChangeArrowheads="1"/>
          </p:cNvSpPr>
          <p:nvPr>
            <p:ph type="body" idx="1"/>
          </p:nvPr>
        </p:nvSpPr>
        <p:spPr/>
        <p:txBody>
          <a:bodyPr/>
          <a:lstStyle/>
          <a:p>
            <a:r>
              <a:rPr lang="en-US" sz="3200" dirty="0"/>
              <a:t>Stuck-at 0 on </a:t>
            </a:r>
            <a:r>
              <a:rPr lang="en-US" sz="3200" dirty="0">
                <a:solidFill>
                  <a:schemeClr val="bg2"/>
                </a:solidFill>
              </a:rPr>
              <a:t>y</a:t>
            </a:r>
            <a:endParaRPr lang="en-US" sz="3200" dirty="0"/>
          </a:p>
          <a:p>
            <a:pPr lvl="1"/>
            <a:r>
              <a:rPr lang="en-US" sz="2800" dirty="0">
                <a:solidFill>
                  <a:schemeClr val="bg2"/>
                </a:solidFill>
              </a:rPr>
              <a:t>y</a:t>
            </a:r>
            <a:r>
              <a:rPr lang="en-US" sz="2800" dirty="0"/>
              <a:t> set to 0. Namely </a:t>
            </a:r>
            <a:r>
              <a:rPr lang="en-US" sz="2800" dirty="0" err="1">
                <a:solidFill>
                  <a:schemeClr val="bg2"/>
                </a:solidFill>
              </a:rPr>
              <a:t>g</a:t>
            </a:r>
            <a:r>
              <a:rPr lang="en-US" sz="2800" baseline="-25000" dirty="0" err="1">
                <a:solidFill>
                  <a:schemeClr val="bg2"/>
                </a:solidFill>
              </a:rPr>
              <a:t>x</a:t>
            </a:r>
            <a:r>
              <a:rPr lang="en-US" sz="2800" dirty="0">
                <a:solidFill>
                  <a:schemeClr val="bg2"/>
                </a:solidFill>
              </a:rPr>
              <a:t> = </a:t>
            </a:r>
            <a:r>
              <a:rPr lang="en-US" sz="2800" dirty="0" err="1">
                <a:solidFill>
                  <a:schemeClr val="bg2"/>
                </a:solidFill>
              </a:rPr>
              <a:t>f</a:t>
            </a:r>
            <a:r>
              <a:rPr lang="en-US" sz="2800" baseline="-25000" dirty="0" err="1">
                <a:solidFill>
                  <a:schemeClr val="bg2"/>
                </a:solidFill>
              </a:rPr>
              <a:t>x</a:t>
            </a:r>
            <a:r>
              <a:rPr lang="en-US" sz="2800" dirty="0" err="1">
                <a:solidFill>
                  <a:schemeClr val="bg2"/>
                </a:solidFill>
              </a:rPr>
              <a:t>|</a:t>
            </a:r>
            <a:r>
              <a:rPr lang="en-US" sz="2800" baseline="-25000" dirty="0" err="1">
                <a:solidFill>
                  <a:schemeClr val="bg2"/>
                </a:solidFill>
              </a:rPr>
              <a:t>y</a:t>
            </a:r>
            <a:r>
              <a:rPr lang="en-US" sz="2800" baseline="-25000" dirty="0">
                <a:solidFill>
                  <a:schemeClr val="bg2"/>
                </a:solidFill>
              </a:rPr>
              <a:t>=0</a:t>
            </a:r>
            <a:endParaRPr lang="en-US" sz="2800" dirty="0"/>
          </a:p>
          <a:p>
            <a:pPr lvl="1"/>
            <a:r>
              <a:rPr lang="en-US" sz="2800" dirty="0"/>
              <a:t>Perturbation:</a:t>
            </a:r>
          </a:p>
          <a:p>
            <a:pPr lvl="2"/>
            <a:r>
              <a:rPr lang="el-GR" sz="2400" dirty="0">
                <a:solidFill>
                  <a:schemeClr val="tx2"/>
                </a:solidFill>
                <a:latin typeface="Lucida Grande" charset="0"/>
              </a:rPr>
              <a:t>δ</a:t>
            </a:r>
            <a:r>
              <a:rPr lang="en-US" sz="2400" dirty="0">
                <a:solidFill>
                  <a:schemeClr val="tx2"/>
                </a:solidFill>
              </a:rPr>
              <a:t> </a:t>
            </a:r>
            <a:r>
              <a:rPr lang="en-US" sz="2400" dirty="0"/>
              <a:t>= </a:t>
            </a:r>
            <a:r>
              <a:rPr lang="en-US" sz="2400" dirty="0" err="1">
                <a:solidFill>
                  <a:schemeClr val="bg2"/>
                </a:solidFill>
              </a:rPr>
              <a:t>f</a:t>
            </a:r>
            <a:r>
              <a:rPr lang="en-US" sz="2400" baseline="-25000" dirty="0" err="1">
                <a:solidFill>
                  <a:schemeClr val="bg2"/>
                </a:solidFill>
              </a:rPr>
              <a:t>x</a:t>
            </a:r>
            <a:r>
              <a:rPr lang="en-US" sz="2400" dirty="0">
                <a:solidFill>
                  <a:schemeClr val="bg2"/>
                </a:solidFill>
              </a:rPr>
              <a:t> </a:t>
            </a:r>
            <a:r>
              <a:rPr lang="en-US" sz="2400" dirty="0">
                <a:solidFill>
                  <a:schemeClr val="bg2"/>
                </a:solidFill>
                <a:sym typeface="Symbol" charset="0"/>
              </a:rPr>
              <a:t></a:t>
            </a:r>
            <a:r>
              <a:rPr lang="en-US" sz="2400" dirty="0">
                <a:solidFill>
                  <a:schemeClr val="bg2"/>
                </a:solidFill>
              </a:rPr>
              <a:t> </a:t>
            </a:r>
            <a:r>
              <a:rPr lang="en-US" sz="2400" dirty="0" err="1">
                <a:solidFill>
                  <a:schemeClr val="bg2"/>
                </a:solidFill>
              </a:rPr>
              <a:t>f</a:t>
            </a:r>
            <a:r>
              <a:rPr lang="en-US" sz="2400" baseline="-25000" dirty="0" err="1">
                <a:solidFill>
                  <a:schemeClr val="bg2"/>
                </a:solidFill>
              </a:rPr>
              <a:t>x</a:t>
            </a:r>
            <a:r>
              <a:rPr lang="en-US" sz="2400" dirty="0" err="1">
                <a:solidFill>
                  <a:schemeClr val="bg2"/>
                </a:solidFill>
              </a:rPr>
              <a:t>|</a:t>
            </a:r>
            <a:r>
              <a:rPr lang="en-US" sz="2400" baseline="-25000" dirty="0" err="1">
                <a:solidFill>
                  <a:schemeClr val="bg2"/>
                </a:solidFill>
              </a:rPr>
              <a:t>y</a:t>
            </a:r>
            <a:r>
              <a:rPr lang="en-US" sz="2400" baseline="-25000" dirty="0">
                <a:solidFill>
                  <a:schemeClr val="bg2"/>
                </a:solidFill>
              </a:rPr>
              <a:t>=0</a:t>
            </a:r>
            <a:r>
              <a:rPr lang="en-US" sz="2400" dirty="0">
                <a:solidFill>
                  <a:schemeClr val="bg2"/>
                </a:solidFill>
              </a:rPr>
              <a:t> = y· ∂</a:t>
            </a:r>
            <a:r>
              <a:rPr lang="en-US" sz="2400" dirty="0" err="1">
                <a:solidFill>
                  <a:schemeClr val="bg2"/>
                </a:solidFill>
              </a:rPr>
              <a:t>f</a:t>
            </a:r>
            <a:r>
              <a:rPr lang="en-US" sz="2400" baseline="-25000" dirty="0" err="1">
                <a:solidFill>
                  <a:schemeClr val="bg2"/>
                </a:solidFill>
              </a:rPr>
              <a:t>x</a:t>
            </a:r>
            <a:r>
              <a:rPr lang="en-US" sz="2400" dirty="0">
                <a:solidFill>
                  <a:schemeClr val="bg2"/>
                </a:solidFill>
              </a:rPr>
              <a:t>/∂y</a:t>
            </a:r>
            <a:endParaRPr lang="el-GR" sz="2400" dirty="0"/>
          </a:p>
          <a:p>
            <a:r>
              <a:rPr lang="en-US" sz="3200" dirty="0"/>
              <a:t>Perturbation is feasible </a:t>
            </a:r>
            <a:r>
              <a:rPr lang="en-US" sz="3200" dirty="0">
                <a:sym typeface="Symbol" charset="0"/>
              </a:rPr>
              <a:t> fault is untestable</a:t>
            </a:r>
          </a:p>
          <a:p>
            <a:pPr lvl="1"/>
            <a:r>
              <a:rPr lang="en-US" sz="2800" dirty="0">
                <a:sym typeface="Symbol" charset="0"/>
              </a:rPr>
              <a:t>No input vector </a:t>
            </a:r>
            <a:r>
              <a:rPr lang="en-US" sz="2800" dirty="0">
                <a:solidFill>
                  <a:schemeClr val="bg2"/>
                </a:solidFill>
                <a:sym typeface="Symbol" charset="0"/>
              </a:rPr>
              <a:t>t</a:t>
            </a:r>
            <a:r>
              <a:rPr lang="en-US" sz="2800" dirty="0">
                <a:sym typeface="Symbol" charset="0"/>
              </a:rPr>
              <a:t> can make </a:t>
            </a:r>
            <a:r>
              <a:rPr lang="en-US" sz="2800" dirty="0">
                <a:solidFill>
                  <a:schemeClr val="bg2"/>
                </a:solidFill>
                <a:sym typeface="Symbol" charset="0"/>
              </a:rPr>
              <a:t>y(t)</a:t>
            </a:r>
            <a:r>
              <a:rPr lang="en-US" sz="2800" dirty="0">
                <a:solidFill>
                  <a:schemeClr val="bg2"/>
                </a:solidFill>
              </a:rPr>
              <a:t>·</a:t>
            </a:r>
            <a:r>
              <a:rPr lang="en-US" sz="2800" dirty="0">
                <a:solidFill>
                  <a:schemeClr val="bg2"/>
                </a:solidFill>
                <a:sym typeface="Symbol" charset="0"/>
              </a:rPr>
              <a:t> </a:t>
            </a:r>
            <a:r>
              <a:rPr lang="en-US" sz="2800" dirty="0" err="1">
                <a:solidFill>
                  <a:schemeClr val="bg2"/>
                </a:solidFill>
                <a:sym typeface="Symbol" charset="0"/>
              </a:rPr>
              <a:t>ODC</a:t>
            </a:r>
            <a:r>
              <a:rPr lang="en-US" sz="2800" baseline="-25000" dirty="0" err="1">
                <a:solidFill>
                  <a:schemeClr val="bg2"/>
                </a:solidFill>
              </a:rPr>
              <a:t>y</a:t>
            </a:r>
            <a:r>
              <a:rPr lang="ja-JP" altLang="en-US" sz="2800" dirty="0">
                <a:solidFill>
                  <a:schemeClr val="bg2"/>
                </a:solidFill>
                <a:sym typeface="Symbol" charset="0"/>
              </a:rPr>
              <a:t>’</a:t>
            </a:r>
            <a:r>
              <a:rPr lang="en-US" sz="2800" dirty="0">
                <a:solidFill>
                  <a:schemeClr val="bg2"/>
                </a:solidFill>
                <a:sym typeface="Symbol" charset="0"/>
              </a:rPr>
              <a:t>(t)</a:t>
            </a:r>
            <a:r>
              <a:rPr lang="en-US" sz="2800" dirty="0">
                <a:sym typeface="Symbol" charset="0"/>
              </a:rPr>
              <a:t> true</a:t>
            </a:r>
          </a:p>
          <a:p>
            <a:pPr lvl="1"/>
            <a:r>
              <a:rPr lang="en-US" sz="2800" dirty="0">
                <a:sym typeface="Symbol" charset="0"/>
              </a:rPr>
              <a:t>No input vector </a:t>
            </a:r>
            <a:r>
              <a:rPr lang="en-US" sz="2800" dirty="0">
                <a:solidFill>
                  <a:schemeClr val="bg2"/>
                </a:solidFill>
                <a:sym typeface="Symbol" charset="0"/>
              </a:rPr>
              <a:t>t</a:t>
            </a:r>
            <a:r>
              <a:rPr lang="en-US" sz="2800" dirty="0">
                <a:sym typeface="Symbol" charset="0"/>
              </a:rPr>
              <a:t> can make </a:t>
            </a:r>
            <a:r>
              <a:rPr lang="en-US" sz="2800" dirty="0">
                <a:solidFill>
                  <a:schemeClr val="bg2"/>
                </a:solidFill>
                <a:sym typeface="Symbol" charset="0"/>
              </a:rPr>
              <a:t>y(t)</a:t>
            </a:r>
            <a:r>
              <a:rPr lang="en-US" sz="2800" dirty="0">
                <a:solidFill>
                  <a:schemeClr val="bg2"/>
                </a:solidFill>
              </a:rPr>
              <a:t>·</a:t>
            </a:r>
            <a:r>
              <a:rPr lang="en-US" sz="2800" dirty="0">
                <a:solidFill>
                  <a:schemeClr val="bg2"/>
                </a:solidFill>
                <a:sym typeface="Symbol" charset="0"/>
              </a:rPr>
              <a:t> </a:t>
            </a:r>
            <a:r>
              <a:rPr lang="en-US" sz="2800" dirty="0" err="1">
                <a:solidFill>
                  <a:schemeClr val="bg2"/>
                </a:solidFill>
                <a:sym typeface="Symbol" charset="0"/>
              </a:rPr>
              <a:t>ODC</a:t>
            </a:r>
            <a:r>
              <a:rPr lang="en-US" sz="2800" baseline="-25000" dirty="0" err="1">
                <a:solidFill>
                  <a:schemeClr val="bg2"/>
                </a:solidFill>
              </a:rPr>
              <a:t>x</a:t>
            </a:r>
            <a:r>
              <a:rPr lang="ja-JP" altLang="en-US" sz="2800" dirty="0">
                <a:solidFill>
                  <a:schemeClr val="bg2"/>
                </a:solidFill>
                <a:sym typeface="Symbol" charset="0"/>
              </a:rPr>
              <a:t>’</a:t>
            </a:r>
            <a:r>
              <a:rPr lang="en-US" sz="2800" dirty="0">
                <a:solidFill>
                  <a:schemeClr val="bg2"/>
                </a:solidFill>
                <a:sym typeface="Symbol" charset="0"/>
              </a:rPr>
              <a:t>(t)</a:t>
            </a:r>
            <a:r>
              <a:rPr lang="en-US" sz="2800" dirty="0">
                <a:solidFill>
                  <a:schemeClr val="bg2"/>
                </a:solidFill>
              </a:rPr>
              <a:t>· ∂</a:t>
            </a:r>
            <a:r>
              <a:rPr lang="en-US" sz="2800" dirty="0" err="1">
                <a:solidFill>
                  <a:schemeClr val="bg2"/>
                </a:solidFill>
              </a:rPr>
              <a:t>f</a:t>
            </a:r>
            <a:r>
              <a:rPr lang="en-US" sz="2800" baseline="-25000" dirty="0" err="1">
                <a:solidFill>
                  <a:schemeClr val="bg2"/>
                </a:solidFill>
              </a:rPr>
              <a:t>x</a:t>
            </a:r>
            <a:r>
              <a:rPr lang="en-US" sz="2800" dirty="0">
                <a:solidFill>
                  <a:schemeClr val="bg2"/>
                </a:solidFill>
              </a:rPr>
              <a:t>/∂y</a:t>
            </a:r>
            <a:r>
              <a:rPr lang="en-US" sz="2800" dirty="0">
                <a:sym typeface="Symbol" charset="0"/>
              </a:rPr>
              <a:t> true</a:t>
            </a:r>
          </a:p>
          <a:p>
            <a:pPr lvl="2"/>
            <a:r>
              <a:rPr lang="en-US" sz="2400" dirty="0">
                <a:sym typeface="Symbol" charset="0"/>
              </a:rPr>
              <a:t>Because </a:t>
            </a:r>
            <a:r>
              <a:rPr lang="en-US" sz="2400" dirty="0" err="1">
                <a:solidFill>
                  <a:schemeClr val="bg2"/>
                </a:solidFill>
                <a:sym typeface="Symbol" charset="0"/>
              </a:rPr>
              <a:t>ODC</a:t>
            </a:r>
            <a:r>
              <a:rPr lang="en-US" sz="2400" baseline="-25000" dirty="0" err="1">
                <a:solidFill>
                  <a:schemeClr val="bg2"/>
                </a:solidFill>
              </a:rPr>
              <a:t>y</a:t>
            </a:r>
            <a:r>
              <a:rPr lang="en-US" sz="2400" dirty="0">
                <a:solidFill>
                  <a:schemeClr val="bg2"/>
                </a:solidFill>
                <a:sym typeface="Symbol" charset="0"/>
              </a:rPr>
              <a:t> =</a:t>
            </a:r>
            <a:r>
              <a:rPr lang="en-US" sz="2400" dirty="0">
                <a:sym typeface="Symbol" charset="0"/>
              </a:rPr>
              <a:t> </a:t>
            </a:r>
            <a:r>
              <a:rPr lang="en-US" sz="2400" dirty="0" err="1">
                <a:solidFill>
                  <a:schemeClr val="bg2"/>
                </a:solidFill>
                <a:sym typeface="Symbol" charset="0"/>
              </a:rPr>
              <a:t>ODC</a:t>
            </a:r>
            <a:r>
              <a:rPr lang="en-US" sz="2400" baseline="-25000" dirty="0" err="1">
                <a:solidFill>
                  <a:schemeClr val="bg2"/>
                </a:solidFill>
              </a:rPr>
              <a:t>x</a:t>
            </a:r>
            <a:r>
              <a:rPr lang="en-US" sz="2400" dirty="0">
                <a:solidFill>
                  <a:schemeClr val="bg2"/>
                </a:solidFill>
                <a:sym typeface="Symbol" charset="0"/>
              </a:rPr>
              <a:t> + (</a:t>
            </a:r>
            <a:r>
              <a:rPr lang="en-US" sz="2400" dirty="0">
                <a:solidFill>
                  <a:schemeClr val="bg2"/>
                </a:solidFill>
              </a:rPr>
              <a:t>∂</a:t>
            </a:r>
            <a:r>
              <a:rPr lang="en-US" sz="2400" dirty="0" err="1">
                <a:solidFill>
                  <a:schemeClr val="bg2"/>
                </a:solidFill>
              </a:rPr>
              <a:t>f</a:t>
            </a:r>
            <a:r>
              <a:rPr lang="en-US" sz="2400" baseline="-25000" dirty="0" err="1">
                <a:solidFill>
                  <a:schemeClr val="bg2"/>
                </a:solidFill>
              </a:rPr>
              <a:t>x</a:t>
            </a:r>
            <a:r>
              <a:rPr lang="en-US" sz="2400" dirty="0">
                <a:solidFill>
                  <a:schemeClr val="bg2"/>
                </a:solidFill>
              </a:rPr>
              <a:t>/∂y)</a:t>
            </a:r>
            <a:r>
              <a:rPr lang="ja-JP" altLang="en-US" sz="2400" dirty="0">
                <a:solidFill>
                  <a:schemeClr val="bg2"/>
                </a:solidFill>
              </a:rPr>
              <a:t>’</a:t>
            </a:r>
            <a:endParaRPr lang="en-US" sz="2400" dirty="0">
              <a:sym typeface="Symbol" charset="0"/>
            </a:endParaRPr>
          </a:p>
        </p:txBody>
      </p:sp>
      <p:grpSp>
        <p:nvGrpSpPr>
          <p:cNvPr id="1500176" name="Group 16"/>
          <p:cNvGrpSpPr>
            <a:grpSpLocks/>
          </p:cNvGrpSpPr>
          <p:nvPr/>
        </p:nvGrpSpPr>
        <p:grpSpPr bwMode="auto">
          <a:xfrm>
            <a:off x="5940425" y="1827213"/>
            <a:ext cx="1828800" cy="457200"/>
            <a:chOff x="1324" y="1094"/>
            <a:chExt cx="1152" cy="288"/>
          </a:xfrm>
        </p:grpSpPr>
        <p:grpSp>
          <p:nvGrpSpPr>
            <p:cNvPr id="1500171" name="Group 11"/>
            <p:cNvGrpSpPr>
              <a:grpSpLocks/>
            </p:cNvGrpSpPr>
            <p:nvPr/>
          </p:nvGrpSpPr>
          <p:grpSpPr bwMode="auto">
            <a:xfrm>
              <a:off x="1439" y="1151"/>
              <a:ext cx="1037" cy="230"/>
              <a:chOff x="1439" y="1151"/>
              <a:chExt cx="1037" cy="230"/>
            </a:xfrm>
          </p:grpSpPr>
          <p:sp>
            <p:nvSpPr>
              <p:cNvPr id="1500167" name="Rectangle 7"/>
              <p:cNvSpPr>
                <a:spLocks noChangeArrowheads="1"/>
              </p:cNvSpPr>
              <p:nvPr/>
            </p:nvSpPr>
            <p:spPr bwMode="auto">
              <a:xfrm>
                <a:off x="1727" y="1151"/>
                <a:ext cx="461"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00168" name="Line 8"/>
              <p:cNvSpPr>
                <a:spLocks noChangeShapeType="1"/>
              </p:cNvSpPr>
              <p:nvPr/>
            </p:nvSpPr>
            <p:spPr bwMode="auto">
              <a:xfrm>
                <a:off x="1440" y="1209"/>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00169" name="Line 9"/>
              <p:cNvSpPr>
                <a:spLocks noChangeShapeType="1"/>
              </p:cNvSpPr>
              <p:nvPr/>
            </p:nvSpPr>
            <p:spPr bwMode="auto">
              <a:xfrm>
                <a:off x="1439" y="1324"/>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00170" name="Line 10"/>
              <p:cNvSpPr>
                <a:spLocks noChangeShapeType="1"/>
              </p:cNvSpPr>
              <p:nvPr/>
            </p:nvSpPr>
            <p:spPr bwMode="auto">
              <a:xfrm>
                <a:off x="2188" y="1269"/>
                <a:ext cx="28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00172" name="Text Box 12"/>
            <p:cNvSpPr txBox="1">
              <a:spLocks noChangeArrowheads="1"/>
            </p:cNvSpPr>
            <p:nvPr/>
          </p:nvSpPr>
          <p:spPr bwMode="auto">
            <a:xfrm>
              <a:off x="1324" y="1094"/>
              <a:ext cx="59"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1800"/>
                <a:t>z</a:t>
              </a:r>
            </a:p>
          </p:txBody>
        </p:sp>
        <p:sp>
          <p:nvSpPr>
            <p:cNvPr id="1500173" name="Text Box 13"/>
            <p:cNvSpPr txBox="1">
              <a:spLocks noChangeArrowheads="1"/>
            </p:cNvSpPr>
            <p:nvPr/>
          </p:nvSpPr>
          <p:spPr bwMode="auto">
            <a:xfrm>
              <a:off x="2360" y="1094"/>
              <a:ext cx="66"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1800"/>
                <a:t>x</a:t>
              </a:r>
            </a:p>
          </p:txBody>
        </p:sp>
        <p:sp>
          <p:nvSpPr>
            <p:cNvPr id="1500174" name="Text Box 14"/>
            <p:cNvSpPr txBox="1">
              <a:spLocks noChangeArrowheads="1"/>
            </p:cNvSpPr>
            <p:nvPr/>
          </p:nvSpPr>
          <p:spPr bwMode="auto">
            <a:xfrm>
              <a:off x="1324" y="1209"/>
              <a:ext cx="66"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sz="1800"/>
                <a:t>y</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0017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0017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0017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0017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A0F3180D-5312-B24B-9579-0387DACF8762}" type="slidenum">
              <a:rPr lang="en-US"/>
              <a:pPr/>
              <a:t>5</a:t>
            </a:fld>
            <a:endParaRPr lang="en-US"/>
          </a:p>
        </p:txBody>
      </p:sp>
      <p:sp>
        <p:nvSpPr>
          <p:cNvPr id="1431554" name="Rectangle 2"/>
          <p:cNvSpPr>
            <a:spLocks noGrp="1" noChangeArrowheads="1"/>
          </p:cNvSpPr>
          <p:nvPr>
            <p:ph type="title"/>
          </p:nvPr>
        </p:nvSpPr>
        <p:spPr/>
        <p:txBody>
          <a:bodyPr/>
          <a:lstStyle/>
          <a:p>
            <a:r>
              <a:rPr lang="en-US"/>
              <a:t>Example</a:t>
            </a:r>
          </a:p>
        </p:txBody>
      </p:sp>
      <p:pic>
        <p:nvPicPr>
          <p:cNvPr id="1431556"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319213" y="1079500"/>
            <a:ext cx="6518275" cy="5207000"/>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5BCE8AF-E14B-1044-B87E-5C76945CDA05}" type="slidenum">
              <a:rPr lang="en-US"/>
              <a:pPr/>
              <a:t>50</a:t>
            </a:fld>
            <a:endParaRPr lang="en-US"/>
          </a:p>
        </p:txBody>
      </p:sp>
      <p:sp>
        <p:nvSpPr>
          <p:cNvPr id="1502210" name="Rectangle 2"/>
          <p:cNvSpPr>
            <a:spLocks noGrp="1" noChangeArrowheads="1"/>
          </p:cNvSpPr>
          <p:nvPr>
            <p:ph type="title"/>
          </p:nvPr>
        </p:nvSpPr>
        <p:spPr/>
        <p:txBody>
          <a:bodyPr/>
          <a:lstStyle/>
          <a:p>
            <a:r>
              <a:rPr lang="en-US"/>
              <a:t>Redundancy removal and perturbation analysis</a:t>
            </a:r>
          </a:p>
        </p:txBody>
      </p:sp>
      <p:sp>
        <p:nvSpPr>
          <p:cNvPr id="1502215" name="Rectangle 7"/>
          <p:cNvSpPr>
            <a:spLocks noGrp="1" noChangeArrowheads="1"/>
          </p:cNvSpPr>
          <p:nvPr>
            <p:ph type="body" idx="1"/>
          </p:nvPr>
        </p:nvSpPr>
        <p:spPr/>
        <p:txBody>
          <a:bodyPr/>
          <a:lstStyle/>
          <a:p>
            <a:r>
              <a:rPr lang="en-US" sz="3200"/>
              <a:t>Assume untestable stuck-at 0 fault.</a:t>
            </a:r>
          </a:p>
          <a:p>
            <a:r>
              <a:rPr lang="en-US" sz="3200">
                <a:solidFill>
                  <a:schemeClr val="bg2"/>
                </a:solidFill>
                <a:sym typeface="Symbol" charset="0"/>
              </a:rPr>
              <a:t>y</a:t>
            </a:r>
            <a:r>
              <a:rPr lang="en-US" sz="3200">
                <a:solidFill>
                  <a:schemeClr val="bg2"/>
                </a:solidFill>
              </a:rPr>
              <a:t>·</a:t>
            </a:r>
            <a:r>
              <a:rPr lang="en-US" sz="3200">
                <a:solidFill>
                  <a:schemeClr val="bg2"/>
                </a:solidFill>
                <a:sym typeface="Symbol" charset="0"/>
              </a:rPr>
              <a:t> ODC</a:t>
            </a:r>
            <a:r>
              <a:rPr lang="en-US" sz="3200" baseline="-25000">
                <a:solidFill>
                  <a:schemeClr val="bg2"/>
                </a:solidFill>
              </a:rPr>
              <a:t>x</a:t>
            </a:r>
            <a:r>
              <a:rPr lang="ja-JP" altLang="en-US" sz="3200">
                <a:solidFill>
                  <a:schemeClr val="bg2"/>
                </a:solidFill>
                <a:sym typeface="Symbol" charset="0"/>
              </a:rPr>
              <a:t>’</a:t>
            </a:r>
            <a:r>
              <a:rPr lang="en-US" sz="3200">
                <a:solidFill>
                  <a:schemeClr val="bg2"/>
                </a:solidFill>
              </a:rPr>
              <a:t>·</a:t>
            </a:r>
            <a:r>
              <a:rPr lang="en-US" sz="3200">
                <a:solidFill>
                  <a:schemeClr val="bg2"/>
                </a:solidFill>
                <a:sym typeface="Symbol" charset="0"/>
              </a:rPr>
              <a:t> </a:t>
            </a:r>
            <a:r>
              <a:rPr lang="en-US" sz="3200">
                <a:solidFill>
                  <a:schemeClr val="bg2"/>
                </a:solidFill>
              </a:rPr>
              <a:t>∂f</a:t>
            </a:r>
            <a:r>
              <a:rPr lang="en-US" sz="3200" baseline="-25000">
                <a:solidFill>
                  <a:schemeClr val="bg2"/>
                </a:solidFill>
              </a:rPr>
              <a:t>x</a:t>
            </a:r>
            <a:r>
              <a:rPr lang="en-US" sz="3200">
                <a:solidFill>
                  <a:schemeClr val="bg2"/>
                </a:solidFill>
              </a:rPr>
              <a:t>/∂y</a:t>
            </a:r>
            <a:r>
              <a:rPr lang="en-US" sz="3200">
                <a:solidFill>
                  <a:schemeClr val="bg2"/>
                </a:solidFill>
                <a:sym typeface="Symbol" charset="0"/>
              </a:rPr>
              <a:t> </a:t>
            </a:r>
            <a:r>
              <a:rPr lang="el-GR" sz="3200">
                <a:solidFill>
                  <a:schemeClr val="bg2"/>
                </a:solidFill>
                <a:sym typeface="Symbol" charset="0"/>
              </a:rPr>
              <a:t></a:t>
            </a:r>
            <a:r>
              <a:rPr lang="en-US" sz="3200">
                <a:solidFill>
                  <a:schemeClr val="bg2"/>
                </a:solidFill>
                <a:sym typeface="Symbol" charset="0"/>
              </a:rPr>
              <a:t> SDC</a:t>
            </a:r>
            <a:endParaRPr lang="en-US" sz="3200"/>
          </a:p>
          <a:p>
            <a:r>
              <a:rPr lang="en-US" sz="3200"/>
              <a:t>Local don</a:t>
            </a:r>
            <a:r>
              <a:rPr lang="ja-JP" altLang="en-US" sz="3200">
                <a:latin typeface="Arial"/>
              </a:rPr>
              <a:t>’</a:t>
            </a:r>
            <a:r>
              <a:rPr lang="en-US" sz="3200"/>
              <a:t>t care set:</a:t>
            </a:r>
          </a:p>
          <a:p>
            <a:pPr lvl="1"/>
            <a:r>
              <a:rPr lang="en-US" sz="2800">
                <a:solidFill>
                  <a:schemeClr val="bg2"/>
                </a:solidFill>
                <a:sym typeface="Symbol" charset="0"/>
              </a:rPr>
              <a:t>DC</a:t>
            </a:r>
            <a:r>
              <a:rPr lang="en-US" sz="2800" baseline="-25000">
                <a:solidFill>
                  <a:schemeClr val="bg2"/>
                </a:solidFill>
              </a:rPr>
              <a:t>x</a:t>
            </a:r>
            <a:r>
              <a:rPr lang="en-US" sz="2800">
                <a:solidFill>
                  <a:schemeClr val="bg2"/>
                </a:solidFill>
              </a:rPr>
              <a:t> </a:t>
            </a:r>
            <a:r>
              <a:rPr lang="en-US" sz="2800">
                <a:solidFill>
                  <a:schemeClr val="bg2"/>
                </a:solidFill>
                <a:sym typeface="Symbol" charset="0"/>
              </a:rPr>
              <a:t> ODC</a:t>
            </a:r>
            <a:r>
              <a:rPr lang="en-US" sz="2800" baseline="-25000">
                <a:solidFill>
                  <a:schemeClr val="bg2"/>
                </a:solidFill>
              </a:rPr>
              <a:t>x</a:t>
            </a:r>
            <a:r>
              <a:rPr lang="en-US" sz="2800">
                <a:solidFill>
                  <a:schemeClr val="bg2"/>
                </a:solidFill>
                <a:sym typeface="Symbol" charset="0"/>
              </a:rPr>
              <a:t> + y</a:t>
            </a:r>
            <a:r>
              <a:rPr lang="en-US" sz="2800">
                <a:solidFill>
                  <a:schemeClr val="bg2"/>
                </a:solidFill>
              </a:rPr>
              <a:t>·</a:t>
            </a:r>
            <a:r>
              <a:rPr lang="en-US" sz="2800">
                <a:solidFill>
                  <a:schemeClr val="bg2"/>
                </a:solidFill>
                <a:sym typeface="Symbol" charset="0"/>
              </a:rPr>
              <a:t> ODC</a:t>
            </a:r>
            <a:r>
              <a:rPr lang="en-US" sz="2800" baseline="-25000">
                <a:solidFill>
                  <a:schemeClr val="bg2"/>
                </a:solidFill>
              </a:rPr>
              <a:t>x</a:t>
            </a:r>
            <a:r>
              <a:rPr lang="ja-JP" altLang="en-US" sz="2800">
                <a:solidFill>
                  <a:schemeClr val="bg2"/>
                </a:solidFill>
                <a:sym typeface="Symbol" charset="0"/>
              </a:rPr>
              <a:t>’</a:t>
            </a:r>
            <a:r>
              <a:rPr lang="en-US" sz="2800">
                <a:solidFill>
                  <a:schemeClr val="bg2"/>
                </a:solidFill>
              </a:rPr>
              <a:t>·</a:t>
            </a:r>
            <a:r>
              <a:rPr lang="en-US" sz="2800">
                <a:solidFill>
                  <a:schemeClr val="bg2"/>
                </a:solidFill>
                <a:sym typeface="Symbol" charset="0"/>
              </a:rPr>
              <a:t> </a:t>
            </a:r>
            <a:r>
              <a:rPr lang="en-US" sz="2800">
                <a:solidFill>
                  <a:schemeClr val="bg2"/>
                </a:solidFill>
              </a:rPr>
              <a:t>∂f</a:t>
            </a:r>
            <a:r>
              <a:rPr lang="en-US" sz="2800" baseline="-25000">
                <a:solidFill>
                  <a:schemeClr val="bg2"/>
                </a:solidFill>
              </a:rPr>
              <a:t>x</a:t>
            </a:r>
            <a:r>
              <a:rPr lang="en-US" sz="2800">
                <a:solidFill>
                  <a:schemeClr val="bg2"/>
                </a:solidFill>
              </a:rPr>
              <a:t>/∂y</a:t>
            </a:r>
            <a:endParaRPr lang="en-US" sz="2800"/>
          </a:p>
          <a:p>
            <a:pPr lvl="1"/>
            <a:r>
              <a:rPr lang="en-US" sz="2800">
                <a:solidFill>
                  <a:schemeClr val="bg2"/>
                </a:solidFill>
                <a:sym typeface="Symbol" charset="0"/>
              </a:rPr>
              <a:t>DC</a:t>
            </a:r>
            <a:r>
              <a:rPr lang="en-US" sz="2800" baseline="-25000">
                <a:solidFill>
                  <a:schemeClr val="bg2"/>
                </a:solidFill>
              </a:rPr>
              <a:t>x</a:t>
            </a:r>
            <a:r>
              <a:rPr lang="en-US" sz="2800">
                <a:solidFill>
                  <a:schemeClr val="bg2"/>
                </a:solidFill>
              </a:rPr>
              <a:t> </a:t>
            </a:r>
            <a:r>
              <a:rPr lang="en-US" sz="2800">
                <a:solidFill>
                  <a:schemeClr val="bg2"/>
                </a:solidFill>
                <a:sym typeface="Symbol" charset="0"/>
              </a:rPr>
              <a:t> ODC</a:t>
            </a:r>
            <a:r>
              <a:rPr lang="en-US" sz="2800" baseline="-25000">
                <a:solidFill>
                  <a:schemeClr val="bg2"/>
                </a:solidFill>
              </a:rPr>
              <a:t>x</a:t>
            </a:r>
            <a:r>
              <a:rPr lang="en-US" sz="2800">
                <a:solidFill>
                  <a:schemeClr val="bg2"/>
                </a:solidFill>
                <a:sym typeface="Symbol" charset="0"/>
              </a:rPr>
              <a:t> + y</a:t>
            </a:r>
            <a:r>
              <a:rPr lang="en-US" sz="2800">
                <a:solidFill>
                  <a:schemeClr val="bg2"/>
                </a:solidFill>
              </a:rPr>
              <a:t>·</a:t>
            </a:r>
            <a:r>
              <a:rPr lang="en-US" sz="2800">
                <a:solidFill>
                  <a:schemeClr val="bg2"/>
                </a:solidFill>
                <a:sym typeface="Symbol" charset="0"/>
              </a:rPr>
              <a:t> </a:t>
            </a:r>
            <a:r>
              <a:rPr lang="en-US" sz="2800">
                <a:solidFill>
                  <a:schemeClr val="bg2"/>
                </a:solidFill>
              </a:rPr>
              <a:t>∂f</a:t>
            </a:r>
            <a:r>
              <a:rPr lang="en-US" sz="2800" baseline="-25000">
                <a:solidFill>
                  <a:schemeClr val="bg2"/>
                </a:solidFill>
              </a:rPr>
              <a:t>x</a:t>
            </a:r>
            <a:r>
              <a:rPr lang="en-US" sz="2800">
                <a:solidFill>
                  <a:schemeClr val="bg2"/>
                </a:solidFill>
              </a:rPr>
              <a:t>/∂y</a:t>
            </a:r>
            <a:endParaRPr lang="en-US" sz="2800"/>
          </a:p>
          <a:p>
            <a:r>
              <a:rPr lang="en-US" sz="3200"/>
              <a:t>Perturbation </a:t>
            </a:r>
            <a:r>
              <a:rPr lang="el-GR" sz="3200">
                <a:solidFill>
                  <a:schemeClr val="bg2"/>
                </a:solidFill>
                <a:latin typeface="Lucida Grande" charset="0"/>
              </a:rPr>
              <a:t>δ</a:t>
            </a:r>
            <a:r>
              <a:rPr lang="en-US" sz="3200">
                <a:solidFill>
                  <a:schemeClr val="bg2"/>
                </a:solidFill>
              </a:rPr>
              <a:t> = y·</a:t>
            </a:r>
            <a:r>
              <a:rPr lang="en-US" sz="3200">
                <a:solidFill>
                  <a:schemeClr val="bg2"/>
                </a:solidFill>
                <a:sym typeface="Symbol" charset="0"/>
              </a:rPr>
              <a:t> </a:t>
            </a:r>
            <a:r>
              <a:rPr lang="en-US" sz="3200">
                <a:solidFill>
                  <a:schemeClr val="bg2"/>
                </a:solidFill>
              </a:rPr>
              <a:t>∂f</a:t>
            </a:r>
            <a:r>
              <a:rPr lang="en-US" sz="3200" baseline="-25000">
                <a:solidFill>
                  <a:schemeClr val="bg2"/>
                </a:solidFill>
              </a:rPr>
              <a:t>x</a:t>
            </a:r>
            <a:r>
              <a:rPr lang="en-US" sz="3200">
                <a:solidFill>
                  <a:schemeClr val="bg2"/>
                </a:solidFill>
              </a:rPr>
              <a:t>/∂y</a:t>
            </a:r>
            <a:endParaRPr lang="en-US" sz="3200"/>
          </a:p>
          <a:p>
            <a:pPr lvl="1"/>
            <a:r>
              <a:rPr lang="en-US" sz="2800"/>
              <a:t>Included in the local </a:t>
            </a:r>
            <a:r>
              <a:rPr lang="en-US" sz="2800">
                <a:solidFill>
                  <a:schemeClr val="bg2"/>
                </a:solidFill>
              </a:rPr>
              <a:t>don</a:t>
            </a:r>
            <a:r>
              <a:rPr lang="ja-JP" altLang="en-US" sz="2800">
                <a:solidFill>
                  <a:schemeClr val="bg2"/>
                </a:solidFill>
              </a:rPr>
              <a:t>’</a:t>
            </a:r>
            <a:r>
              <a:rPr lang="en-US" sz="2800">
                <a:solidFill>
                  <a:schemeClr val="bg2"/>
                </a:solidFill>
              </a:rPr>
              <a:t>t care</a:t>
            </a:r>
            <a:r>
              <a:rPr lang="en-US" sz="2800"/>
              <a:t> set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022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022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0221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0221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022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022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8ABDDEC-CFCF-A743-A559-F3F987BB4279}" type="slidenum">
              <a:rPr lang="en-US"/>
              <a:pPr/>
              <a:t>51</a:t>
            </a:fld>
            <a:endParaRPr lang="en-US"/>
          </a:p>
        </p:txBody>
      </p:sp>
      <p:sp>
        <p:nvSpPr>
          <p:cNvPr id="1511426" name="Rectangle 2"/>
          <p:cNvSpPr>
            <a:spLocks noGrp="1" noChangeArrowheads="1"/>
          </p:cNvSpPr>
          <p:nvPr>
            <p:ph type="title"/>
          </p:nvPr>
        </p:nvSpPr>
        <p:spPr/>
        <p:txBody>
          <a:bodyPr/>
          <a:lstStyle/>
          <a:p>
            <a:r>
              <a:rPr lang="en-US"/>
              <a:t>Rewiring</a:t>
            </a:r>
          </a:p>
        </p:txBody>
      </p:sp>
      <p:sp>
        <p:nvSpPr>
          <p:cNvPr id="1511427" name="Rectangle 3"/>
          <p:cNvSpPr>
            <a:spLocks noGrp="1" noChangeArrowheads="1"/>
          </p:cNvSpPr>
          <p:nvPr>
            <p:ph type="body" idx="1"/>
          </p:nvPr>
        </p:nvSpPr>
        <p:spPr/>
        <p:txBody>
          <a:bodyPr/>
          <a:lstStyle/>
          <a:p>
            <a:r>
              <a:rPr lang="en-US"/>
              <a:t>Extension to redundancy removal</a:t>
            </a:r>
          </a:p>
          <a:p>
            <a:pPr lvl="1"/>
            <a:r>
              <a:rPr lang="en-US"/>
              <a:t>Add connection in a circuit</a:t>
            </a:r>
          </a:p>
          <a:p>
            <a:pPr lvl="1"/>
            <a:r>
              <a:rPr lang="en-US"/>
              <a:t>Create other redundant connections</a:t>
            </a:r>
          </a:p>
          <a:p>
            <a:pPr lvl="1"/>
            <a:r>
              <a:rPr lang="en-US"/>
              <a:t>Remove redundant connections</a:t>
            </a:r>
          </a:p>
          <a:p>
            <a:r>
              <a:rPr lang="en-US"/>
              <a:t>Iterate procedure to reduce network</a:t>
            </a:r>
          </a:p>
          <a:p>
            <a:pPr lvl="1"/>
            <a:r>
              <a:rPr lang="en-US"/>
              <a:t>A connection corresponds to a wire</a:t>
            </a:r>
          </a:p>
          <a:p>
            <a:pPr lvl="1"/>
            <a:r>
              <a:rPr lang="en-US"/>
              <a:t>Rewiring modifies gates and wiring structure</a:t>
            </a:r>
          </a:p>
          <a:p>
            <a:pPr lvl="1"/>
            <a:r>
              <a:rPr lang="en-US"/>
              <a:t>Wires may have specific costs due to distance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Footer Placeholder 4"/>
          <p:cNvSpPr>
            <a:spLocks noGrp="1"/>
          </p:cNvSpPr>
          <p:nvPr>
            <p:ph type="ftr" sz="quarter" idx="10"/>
          </p:nvPr>
        </p:nvSpPr>
        <p:spPr/>
        <p:txBody>
          <a:bodyPr/>
          <a:lstStyle/>
          <a:p>
            <a:r>
              <a:rPr lang="en-US"/>
              <a:t>(c) Giovanni De Micheli</a:t>
            </a:r>
          </a:p>
        </p:txBody>
      </p:sp>
      <p:sp>
        <p:nvSpPr>
          <p:cNvPr id="88" name="Slide Number Placeholder 5"/>
          <p:cNvSpPr>
            <a:spLocks noGrp="1"/>
          </p:cNvSpPr>
          <p:nvPr>
            <p:ph type="sldNum" sz="quarter" idx="11"/>
          </p:nvPr>
        </p:nvSpPr>
        <p:spPr/>
        <p:txBody>
          <a:bodyPr/>
          <a:lstStyle/>
          <a:p>
            <a:fld id="{08C4EC55-DAAA-5448-9952-3D0CF83FE0CF}" type="slidenum">
              <a:rPr lang="en-US"/>
              <a:pPr/>
              <a:t>52</a:t>
            </a:fld>
            <a:endParaRPr lang="en-US"/>
          </a:p>
        </p:txBody>
      </p:sp>
      <p:sp>
        <p:nvSpPr>
          <p:cNvPr id="1512450" name="Rectangle 2"/>
          <p:cNvSpPr>
            <a:spLocks noGrp="1" noChangeArrowheads="1"/>
          </p:cNvSpPr>
          <p:nvPr>
            <p:ph type="title"/>
          </p:nvPr>
        </p:nvSpPr>
        <p:spPr/>
        <p:txBody>
          <a:bodyPr/>
          <a:lstStyle/>
          <a:p>
            <a:r>
              <a:rPr lang="en-US"/>
              <a:t>Example</a:t>
            </a:r>
          </a:p>
        </p:txBody>
      </p:sp>
      <p:grpSp>
        <p:nvGrpSpPr>
          <p:cNvPr id="1512486" name="Group 38"/>
          <p:cNvGrpSpPr>
            <a:grpSpLocks/>
          </p:cNvGrpSpPr>
          <p:nvPr/>
        </p:nvGrpSpPr>
        <p:grpSpPr bwMode="auto">
          <a:xfrm>
            <a:off x="1644650" y="3609975"/>
            <a:ext cx="493713" cy="365125"/>
            <a:chOff x="2591" y="2879"/>
            <a:chExt cx="311" cy="230"/>
          </a:xfrm>
        </p:grpSpPr>
        <p:sp>
          <p:nvSpPr>
            <p:cNvPr id="1512480" name="Line 32"/>
            <p:cNvSpPr>
              <a:spLocks noChangeShapeType="1"/>
            </p:cNvSpPr>
            <p:nvPr/>
          </p:nvSpPr>
          <p:spPr bwMode="auto">
            <a:xfrm>
              <a:off x="2591" y="2879"/>
              <a:ext cx="0" cy="23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81" name="Line 33"/>
            <p:cNvSpPr>
              <a:spLocks noChangeShapeType="1"/>
            </p:cNvSpPr>
            <p:nvPr/>
          </p:nvSpPr>
          <p:spPr bwMode="auto">
            <a:xfrm>
              <a:off x="2592" y="2880"/>
              <a:ext cx="23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82" name="Line 34"/>
            <p:cNvSpPr>
              <a:spLocks noChangeShapeType="1"/>
            </p:cNvSpPr>
            <p:nvPr/>
          </p:nvSpPr>
          <p:spPr bwMode="auto">
            <a:xfrm flipV="1">
              <a:off x="2591" y="2994"/>
              <a:ext cx="230" cy="11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84" name="Oval 36"/>
            <p:cNvSpPr>
              <a:spLocks noChangeArrowheads="1"/>
            </p:cNvSpPr>
            <p:nvPr/>
          </p:nvSpPr>
          <p:spPr bwMode="auto">
            <a:xfrm>
              <a:off x="2821" y="2953"/>
              <a:ext cx="81" cy="81"/>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12487" name="Group 39"/>
          <p:cNvGrpSpPr>
            <a:grpSpLocks/>
          </p:cNvGrpSpPr>
          <p:nvPr/>
        </p:nvGrpSpPr>
        <p:grpSpPr bwMode="auto">
          <a:xfrm>
            <a:off x="6854825" y="4021138"/>
            <a:ext cx="547688" cy="549275"/>
            <a:chOff x="1151" y="1727"/>
            <a:chExt cx="345" cy="346"/>
          </a:xfrm>
        </p:grpSpPr>
        <p:sp>
          <p:nvSpPr>
            <p:cNvPr id="1512488" name="Arc 40"/>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89" name="Arc 41"/>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90" name="Line 42"/>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512496" name="Group 48"/>
          <p:cNvGrpSpPr>
            <a:grpSpLocks/>
          </p:cNvGrpSpPr>
          <p:nvPr/>
        </p:nvGrpSpPr>
        <p:grpSpPr bwMode="auto">
          <a:xfrm>
            <a:off x="3016250" y="2389188"/>
            <a:ext cx="547688" cy="549275"/>
            <a:chOff x="3662" y="1088"/>
            <a:chExt cx="345" cy="346"/>
          </a:xfrm>
        </p:grpSpPr>
        <p:grpSp>
          <p:nvGrpSpPr>
            <p:cNvPr id="1512457" name="Group 9"/>
            <p:cNvGrpSpPr>
              <a:grpSpLocks/>
            </p:cNvGrpSpPr>
            <p:nvPr/>
          </p:nvGrpSpPr>
          <p:grpSpPr bwMode="auto">
            <a:xfrm>
              <a:off x="3662" y="1088"/>
              <a:ext cx="345" cy="346"/>
              <a:chOff x="1151" y="1727"/>
              <a:chExt cx="345" cy="346"/>
            </a:xfrm>
          </p:grpSpPr>
          <p:sp>
            <p:nvSpPr>
              <p:cNvPr id="1512458" name="Arc 10"/>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59" name="Arc 11"/>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60" name="Line 12"/>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491" name="Text Box 43"/>
            <p:cNvSpPr txBox="1">
              <a:spLocks noChangeArrowheads="1"/>
            </p:cNvSpPr>
            <p:nvPr/>
          </p:nvSpPr>
          <p:spPr bwMode="auto">
            <a:xfrm>
              <a:off x="3773" y="1146"/>
              <a:ext cx="96"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g</a:t>
              </a:r>
            </a:p>
          </p:txBody>
        </p:sp>
      </p:grpSp>
      <p:grpSp>
        <p:nvGrpSpPr>
          <p:cNvPr id="1512497" name="Group 49"/>
          <p:cNvGrpSpPr>
            <a:grpSpLocks/>
          </p:cNvGrpSpPr>
          <p:nvPr/>
        </p:nvGrpSpPr>
        <p:grpSpPr bwMode="auto">
          <a:xfrm>
            <a:off x="1644650" y="1827213"/>
            <a:ext cx="593725" cy="549275"/>
            <a:chOff x="1151" y="1151"/>
            <a:chExt cx="374" cy="346"/>
          </a:xfrm>
        </p:grpSpPr>
        <p:grpSp>
          <p:nvGrpSpPr>
            <p:cNvPr id="1512461" name="Group 13"/>
            <p:cNvGrpSpPr>
              <a:grpSpLocks/>
            </p:cNvGrpSpPr>
            <p:nvPr/>
          </p:nvGrpSpPr>
          <p:grpSpPr bwMode="auto">
            <a:xfrm>
              <a:off x="1151" y="1151"/>
              <a:ext cx="374" cy="346"/>
              <a:chOff x="1727" y="1727"/>
              <a:chExt cx="374" cy="346"/>
            </a:xfrm>
          </p:grpSpPr>
          <p:sp>
            <p:nvSpPr>
              <p:cNvPr id="1512462" name="Arc 14"/>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63" name="Arc 15"/>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64" name="Arc 16"/>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465" name="Arc 17"/>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494" name="Text Box 46"/>
            <p:cNvSpPr txBox="1">
              <a:spLocks noChangeArrowheads="1"/>
            </p:cNvSpPr>
            <p:nvPr/>
          </p:nvSpPr>
          <p:spPr bwMode="auto">
            <a:xfrm>
              <a:off x="1295" y="1209"/>
              <a:ext cx="88"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c</a:t>
              </a:r>
            </a:p>
          </p:txBody>
        </p:sp>
      </p:grpSp>
      <p:grpSp>
        <p:nvGrpSpPr>
          <p:cNvPr id="1512498" name="Group 50"/>
          <p:cNvGrpSpPr>
            <a:grpSpLocks/>
          </p:cNvGrpSpPr>
          <p:nvPr/>
        </p:nvGrpSpPr>
        <p:grpSpPr bwMode="auto">
          <a:xfrm>
            <a:off x="2559050" y="3656013"/>
            <a:ext cx="547688" cy="549275"/>
            <a:chOff x="3662" y="1088"/>
            <a:chExt cx="345" cy="346"/>
          </a:xfrm>
        </p:grpSpPr>
        <p:grpSp>
          <p:nvGrpSpPr>
            <p:cNvPr id="1512499" name="Group 51"/>
            <p:cNvGrpSpPr>
              <a:grpSpLocks/>
            </p:cNvGrpSpPr>
            <p:nvPr/>
          </p:nvGrpSpPr>
          <p:grpSpPr bwMode="auto">
            <a:xfrm>
              <a:off x="3662" y="1088"/>
              <a:ext cx="345" cy="346"/>
              <a:chOff x="1151" y="1727"/>
              <a:chExt cx="345" cy="346"/>
            </a:xfrm>
          </p:grpSpPr>
          <p:sp>
            <p:nvSpPr>
              <p:cNvPr id="1512500" name="Arc 52"/>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01" name="Arc 53"/>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02" name="Line 54"/>
              <p:cNvSpPr>
                <a:spLocks noChangeShapeType="1"/>
              </p:cNvSpPr>
              <p:nvPr/>
            </p:nvSpPr>
            <p:spPr bwMode="auto">
              <a:xfrm>
                <a:off x="1152" y="1728"/>
                <a:ext cx="0" cy="345"/>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03" name="Text Box 55"/>
            <p:cNvSpPr txBox="1">
              <a:spLocks noChangeArrowheads="1"/>
            </p:cNvSpPr>
            <p:nvPr/>
          </p:nvSpPr>
          <p:spPr bwMode="auto">
            <a:xfrm>
              <a:off x="3795" y="1146"/>
              <a:ext cx="52"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f</a:t>
              </a:r>
            </a:p>
          </p:txBody>
        </p:sp>
      </p:grpSp>
      <p:grpSp>
        <p:nvGrpSpPr>
          <p:cNvPr id="1512504" name="Group 56"/>
          <p:cNvGrpSpPr>
            <a:grpSpLocks/>
          </p:cNvGrpSpPr>
          <p:nvPr/>
        </p:nvGrpSpPr>
        <p:grpSpPr bwMode="auto">
          <a:xfrm>
            <a:off x="4570413" y="3016250"/>
            <a:ext cx="593725" cy="549275"/>
            <a:chOff x="1151" y="1151"/>
            <a:chExt cx="374" cy="346"/>
          </a:xfrm>
        </p:grpSpPr>
        <p:grpSp>
          <p:nvGrpSpPr>
            <p:cNvPr id="1512505" name="Group 57"/>
            <p:cNvGrpSpPr>
              <a:grpSpLocks/>
            </p:cNvGrpSpPr>
            <p:nvPr/>
          </p:nvGrpSpPr>
          <p:grpSpPr bwMode="auto">
            <a:xfrm>
              <a:off x="1151" y="1151"/>
              <a:ext cx="374" cy="346"/>
              <a:chOff x="1727" y="1727"/>
              <a:chExt cx="374" cy="346"/>
            </a:xfrm>
          </p:grpSpPr>
          <p:sp>
            <p:nvSpPr>
              <p:cNvPr id="1512506" name="Arc 58"/>
              <p:cNvSpPr>
                <a:spLocks/>
              </p:cNvSpPr>
              <p:nvPr/>
            </p:nvSpPr>
            <p:spPr bwMode="auto">
              <a:xfrm>
                <a:off x="1727" y="1727"/>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07" name="Arc 59"/>
              <p:cNvSpPr>
                <a:spLocks/>
              </p:cNvSpPr>
              <p:nvPr/>
            </p:nvSpPr>
            <p:spPr bwMode="auto">
              <a:xfrm flipV="1">
                <a:off x="1727" y="1900"/>
                <a:ext cx="374"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08" name="Arc 60"/>
              <p:cNvSpPr>
                <a:spLocks/>
              </p:cNvSpPr>
              <p:nvPr/>
            </p:nvSpPr>
            <p:spPr bwMode="auto">
              <a:xfrm>
                <a:off x="1727" y="1727"/>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09" name="Arc 61"/>
              <p:cNvSpPr>
                <a:spLocks/>
              </p:cNvSpPr>
              <p:nvPr/>
            </p:nvSpPr>
            <p:spPr bwMode="auto">
              <a:xfrm flipV="1">
                <a:off x="1727" y="1900"/>
                <a:ext cx="86"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10" name="Text Box 62"/>
            <p:cNvSpPr txBox="1">
              <a:spLocks noChangeArrowheads="1"/>
            </p:cNvSpPr>
            <p:nvPr/>
          </p:nvSpPr>
          <p:spPr bwMode="auto">
            <a:xfrm>
              <a:off x="1291" y="1209"/>
              <a:ext cx="96"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h</a:t>
              </a:r>
            </a:p>
          </p:txBody>
        </p:sp>
      </p:grpSp>
      <p:sp>
        <p:nvSpPr>
          <p:cNvPr id="1512522" name="Text Box 74"/>
          <p:cNvSpPr txBox="1">
            <a:spLocks noChangeArrowheads="1"/>
          </p:cNvSpPr>
          <p:nvPr/>
        </p:nvSpPr>
        <p:spPr bwMode="auto">
          <a:xfrm>
            <a:off x="639763" y="1736725"/>
            <a:ext cx="1397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a</a:t>
            </a:r>
          </a:p>
        </p:txBody>
      </p:sp>
      <p:sp>
        <p:nvSpPr>
          <p:cNvPr id="1512523" name="Text Box 75"/>
          <p:cNvSpPr txBox="1">
            <a:spLocks noChangeArrowheads="1"/>
          </p:cNvSpPr>
          <p:nvPr/>
        </p:nvSpPr>
        <p:spPr bwMode="auto">
          <a:xfrm>
            <a:off x="639763" y="2055813"/>
            <a:ext cx="1524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b</a:t>
            </a:r>
          </a:p>
        </p:txBody>
      </p:sp>
      <p:sp>
        <p:nvSpPr>
          <p:cNvPr id="1512524" name="Text Box 76"/>
          <p:cNvSpPr txBox="1">
            <a:spLocks noChangeArrowheads="1"/>
          </p:cNvSpPr>
          <p:nvPr/>
        </p:nvSpPr>
        <p:spPr bwMode="auto">
          <a:xfrm>
            <a:off x="639763" y="2559050"/>
            <a:ext cx="1397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c</a:t>
            </a:r>
          </a:p>
        </p:txBody>
      </p:sp>
      <p:sp>
        <p:nvSpPr>
          <p:cNvPr id="1512525" name="Text Box 77"/>
          <p:cNvSpPr txBox="1">
            <a:spLocks noChangeArrowheads="1"/>
          </p:cNvSpPr>
          <p:nvPr/>
        </p:nvSpPr>
        <p:spPr bwMode="auto">
          <a:xfrm>
            <a:off x="639763" y="4249738"/>
            <a:ext cx="1524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d</a:t>
            </a:r>
          </a:p>
        </p:txBody>
      </p:sp>
      <p:sp>
        <p:nvSpPr>
          <p:cNvPr id="1512526" name="Text Box 78"/>
          <p:cNvSpPr txBox="1">
            <a:spLocks noChangeArrowheads="1"/>
          </p:cNvSpPr>
          <p:nvPr/>
        </p:nvSpPr>
        <p:spPr bwMode="auto">
          <a:xfrm>
            <a:off x="8043863" y="1919288"/>
            <a:ext cx="1397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x</a:t>
            </a:r>
          </a:p>
        </p:txBody>
      </p:sp>
      <p:sp>
        <p:nvSpPr>
          <p:cNvPr id="1512527" name="Text Box 79"/>
          <p:cNvSpPr txBox="1">
            <a:spLocks noChangeArrowheads="1"/>
          </p:cNvSpPr>
          <p:nvPr/>
        </p:nvSpPr>
        <p:spPr bwMode="auto">
          <a:xfrm>
            <a:off x="8043863" y="3016250"/>
            <a:ext cx="139700"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y</a:t>
            </a:r>
          </a:p>
        </p:txBody>
      </p:sp>
      <p:sp>
        <p:nvSpPr>
          <p:cNvPr id="1512528" name="Text Box 80"/>
          <p:cNvSpPr txBox="1">
            <a:spLocks noChangeArrowheads="1"/>
          </p:cNvSpPr>
          <p:nvPr/>
        </p:nvSpPr>
        <p:spPr bwMode="auto">
          <a:xfrm>
            <a:off x="8043863" y="4113213"/>
            <a:ext cx="125412" cy="365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t>z</a:t>
            </a:r>
          </a:p>
        </p:txBody>
      </p:sp>
      <p:sp>
        <p:nvSpPr>
          <p:cNvPr id="1512529" name="Line 81"/>
          <p:cNvSpPr>
            <a:spLocks noChangeShapeType="1"/>
          </p:cNvSpPr>
          <p:nvPr/>
        </p:nvSpPr>
        <p:spPr bwMode="auto">
          <a:xfrm>
            <a:off x="914400" y="1965325"/>
            <a:ext cx="858838"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0" name="Line 82"/>
          <p:cNvSpPr>
            <a:spLocks noChangeShapeType="1"/>
          </p:cNvSpPr>
          <p:nvPr/>
        </p:nvSpPr>
        <p:spPr bwMode="auto">
          <a:xfrm>
            <a:off x="912813" y="2238375"/>
            <a:ext cx="85883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1" name="Line 83"/>
          <p:cNvSpPr>
            <a:spLocks noChangeShapeType="1"/>
          </p:cNvSpPr>
          <p:nvPr/>
        </p:nvSpPr>
        <p:spPr bwMode="auto">
          <a:xfrm>
            <a:off x="2138363" y="3792538"/>
            <a:ext cx="42068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2" name="Line 84"/>
          <p:cNvSpPr>
            <a:spLocks noChangeShapeType="1"/>
          </p:cNvSpPr>
          <p:nvPr/>
        </p:nvSpPr>
        <p:spPr bwMode="auto">
          <a:xfrm>
            <a:off x="2243138" y="2100263"/>
            <a:ext cx="557530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12563" name="Group 115"/>
          <p:cNvGrpSpPr>
            <a:grpSpLocks/>
          </p:cNvGrpSpPr>
          <p:nvPr/>
        </p:nvGrpSpPr>
        <p:grpSpPr bwMode="auto">
          <a:xfrm>
            <a:off x="2649538" y="2101850"/>
            <a:ext cx="365125" cy="411163"/>
            <a:chOff x="1669" y="1324"/>
            <a:chExt cx="230" cy="259"/>
          </a:xfrm>
        </p:grpSpPr>
        <p:sp>
          <p:nvSpPr>
            <p:cNvPr id="1512533" name="Line 85"/>
            <p:cNvSpPr>
              <a:spLocks noChangeShapeType="1"/>
            </p:cNvSpPr>
            <p:nvPr/>
          </p:nvSpPr>
          <p:spPr bwMode="auto">
            <a:xfrm>
              <a:off x="1669" y="1583"/>
              <a:ext cx="23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4" name="Line 86"/>
            <p:cNvSpPr>
              <a:spLocks noChangeShapeType="1"/>
            </p:cNvSpPr>
            <p:nvPr/>
          </p:nvSpPr>
          <p:spPr bwMode="auto">
            <a:xfrm>
              <a:off x="1669" y="1324"/>
              <a:ext cx="0" cy="259"/>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35" name="Line 87"/>
          <p:cNvSpPr>
            <a:spLocks noChangeShapeType="1"/>
          </p:cNvSpPr>
          <p:nvPr/>
        </p:nvSpPr>
        <p:spPr bwMode="auto">
          <a:xfrm>
            <a:off x="912813" y="2787650"/>
            <a:ext cx="210185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6" name="Line 88"/>
          <p:cNvSpPr>
            <a:spLocks noChangeShapeType="1"/>
          </p:cNvSpPr>
          <p:nvPr/>
        </p:nvSpPr>
        <p:spPr bwMode="auto">
          <a:xfrm flipH="1">
            <a:off x="1370013" y="2238375"/>
            <a:ext cx="0" cy="155416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7" name="Line 89"/>
          <p:cNvSpPr>
            <a:spLocks noChangeShapeType="1"/>
          </p:cNvSpPr>
          <p:nvPr/>
        </p:nvSpPr>
        <p:spPr bwMode="auto">
          <a:xfrm>
            <a:off x="1370013" y="3792538"/>
            <a:ext cx="274637"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12564" name="Group 116"/>
          <p:cNvGrpSpPr>
            <a:grpSpLocks/>
          </p:cNvGrpSpPr>
          <p:nvPr/>
        </p:nvGrpSpPr>
        <p:grpSpPr bwMode="auto">
          <a:xfrm>
            <a:off x="1095375" y="1965325"/>
            <a:ext cx="1462088" cy="2101850"/>
            <a:chOff x="690" y="1238"/>
            <a:chExt cx="921" cy="1324"/>
          </a:xfrm>
        </p:grpSpPr>
        <p:sp>
          <p:nvSpPr>
            <p:cNvPr id="1512538" name="Line 90"/>
            <p:cNvSpPr>
              <a:spLocks noChangeShapeType="1"/>
            </p:cNvSpPr>
            <p:nvPr/>
          </p:nvSpPr>
          <p:spPr bwMode="auto">
            <a:xfrm>
              <a:off x="690" y="1238"/>
              <a:ext cx="0" cy="1324"/>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39" name="Line 91"/>
            <p:cNvSpPr>
              <a:spLocks noChangeShapeType="1"/>
            </p:cNvSpPr>
            <p:nvPr/>
          </p:nvSpPr>
          <p:spPr bwMode="auto">
            <a:xfrm>
              <a:off x="690" y="2562"/>
              <a:ext cx="921"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40" name="Line 92"/>
          <p:cNvSpPr>
            <a:spLocks noChangeShapeType="1"/>
          </p:cNvSpPr>
          <p:nvPr/>
        </p:nvSpPr>
        <p:spPr bwMode="auto">
          <a:xfrm>
            <a:off x="3563938" y="2649538"/>
            <a:ext cx="45720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1" name="Line 93"/>
          <p:cNvSpPr>
            <a:spLocks noChangeShapeType="1"/>
          </p:cNvSpPr>
          <p:nvPr/>
        </p:nvSpPr>
        <p:spPr bwMode="auto">
          <a:xfrm>
            <a:off x="4021138" y="2649538"/>
            <a:ext cx="0" cy="50323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2" name="Line 94"/>
          <p:cNvSpPr>
            <a:spLocks noChangeShapeType="1"/>
          </p:cNvSpPr>
          <p:nvPr/>
        </p:nvSpPr>
        <p:spPr bwMode="auto">
          <a:xfrm>
            <a:off x="4021138" y="3152775"/>
            <a:ext cx="67627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3" name="Line 95"/>
          <p:cNvSpPr>
            <a:spLocks noChangeShapeType="1"/>
          </p:cNvSpPr>
          <p:nvPr/>
        </p:nvSpPr>
        <p:spPr bwMode="auto">
          <a:xfrm>
            <a:off x="4021138" y="3427413"/>
            <a:ext cx="676275"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4" name="Line 96"/>
          <p:cNvSpPr>
            <a:spLocks noChangeShapeType="1"/>
          </p:cNvSpPr>
          <p:nvPr/>
        </p:nvSpPr>
        <p:spPr bwMode="auto">
          <a:xfrm>
            <a:off x="4021138" y="3427413"/>
            <a:ext cx="0" cy="50323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5" name="Line 97"/>
          <p:cNvSpPr>
            <a:spLocks noChangeShapeType="1"/>
          </p:cNvSpPr>
          <p:nvPr/>
        </p:nvSpPr>
        <p:spPr bwMode="auto">
          <a:xfrm>
            <a:off x="3106738" y="3929063"/>
            <a:ext cx="91440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1" name="Line 103"/>
          <p:cNvSpPr>
            <a:spLocks noChangeShapeType="1"/>
          </p:cNvSpPr>
          <p:nvPr/>
        </p:nvSpPr>
        <p:spPr bwMode="auto">
          <a:xfrm>
            <a:off x="7404100" y="4295775"/>
            <a:ext cx="45720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2" name="Line 104"/>
          <p:cNvSpPr>
            <a:spLocks noChangeShapeType="1"/>
          </p:cNvSpPr>
          <p:nvPr/>
        </p:nvSpPr>
        <p:spPr bwMode="auto">
          <a:xfrm>
            <a:off x="912813" y="4429125"/>
            <a:ext cx="5942012"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12558" name="Group 110"/>
          <p:cNvGrpSpPr>
            <a:grpSpLocks/>
          </p:cNvGrpSpPr>
          <p:nvPr/>
        </p:nvGrpSpPr>
        <p:grpSpPr bwMode="auto">
          <a:xfrm>
            <a:off x="5164138" y="2101850"/>
            <a:ext cx="2697162" cy="2060575"/>
            <a:chOff x="3253" y="1324"/>
            <a:chExt cx="1699" cy="1298"/>
          </a:xfrm>
        </p:grpSpPr>
        <p:sp>
          <p:nvSpPr>
            <p:cNvPr id="1512547" name="Line 99"/>
            <p:cNvSpPr>
              <a:spLocks noChangeShapeType="1"/>
            </p:cNvSpPr>
            <p:nvPr/>
          </p:nvSpPr>
          <p:spPr bwMode="auto">
            <a:xfrm>
              <a:off x="4088" y="1986"/>
              <a:ext cx="864"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512557" name="Group 109"/>
            <p:cNvGrpSpPr>
              <a:grpSpLocks/>
            </p:cNvGrpSpPr>
            <p:nvPr/>
          </p:nvGrpSpPr>
          <p:grpSpPr bwMode="auto">
            <a:xfrm>
              <a:off x="3253" y="1324"/>
              <a:ext cx="1065" cy="1298"/>
              <a:chOff x="3253" y="1324"/>
              <a:chExt cx="1065" cy="1298"/>
            </a:xfrm>
          </p:grpSpPr>
          <p:grpSp>
            <p:nvGrpSpPr>
              <p:cNvPr id="1512556" name="Group 108"/>
              <p:cNvGrpSpPr>
                <a:grpSpLocks/>
              </p:cNvGrpSpPr>
              <p:nvPr/>
            </p:nvGrpSpPr>
            <p:grpSpPr bwMode="auto">
              <a:xfrm>
                <a:off x="3570" y="1813"/>
                <a:ext cx="345" cy="346"/>
                <a:chOff x="3570" y="1813"/>
                <a:chExt cx="345" cy="346"/>
              </a:xfrm>
            </p:grpSpPr>
            <p:grpSp>
              <p:nvGrpSpPr>
                <p:cNvPr id="1512512" name="Group 64"/>
                <p:cNvGrpSpPr>
                  <a:grpSpLocks/>
                </p:cNvGrpSpPr>
                <p:nvPr/>
              </p:nvGrpSpPr>
              <p:grpSpPr bwMode="auto">
                <a:xfrm>
                  <a:off x="3570" y="1813"/>
                  <a:ext cx="345" cy="346"/>
                  <a:chOff x="1151" y="1727"/>
                  <a:chExt cx="345" cy="346"/>
                </a:xfrm>
              </p:grpSpPr>
              <p:sp>
                <p:nvSpPr>
                  <p:cNvPr id="1512513" name="Arc 65"/>
                  <p:cNvSpPr>
                    <a:spLocks/>
                  </p:cNvSpPr>
                  <p:nvPr/>
                </p:nvSpPr>
                <p:spPr bwMode="auto">
                  <a:xfrm>
                    <a:off x="1151" y="1727"/>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rgbClr val="80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14" name="Arc 66"/>
                  <p:cNvSpPr>
                    <a:spLocks/>
                  </p:cNvSpPr>
                  <p:nvPr/>
                </p:nvSpPr>
                <p:spPr bwMode="auto">
                  <a:xfrm flipV="1">
                    <a:off x="1151" y="1900"/>
                    <a:ext cx="345" cy="17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a:solidFill>
                      <a:srgbClr val="80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15" name="Line 67"/>
                  <p:cNvSpPr>
                    <a:spLocks noChangeShapeType="1"/>
                  </p:cNvSpPr>
                  <p:nvPr/>
                </p:nvSpPr>
                <p:spPr bwMode="auto">
                  <a:xfrm>
                    <a:off x="1152" y="1728"/>
                    <a:ext cx="0" cy="345"/>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16" name="Text Box 68"/>
                <p:cNvSpPr txBox="1">
                  <a:spLocks noChangeArrowheads="1"/>
                </p:cNvSpPr>
                <p:nvPr/>
              </p:nvSpPr>
              <p:spPr bwMode="auto">
                <a:xfrm>
                  <a:off x="3659" y="1871"/>
                  <a:ext cx="140" cy="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i="0">
                      <a:solidFill>
                        <a:schemeClr val="bg2"/>
                      </a:solidFill>
                    </a:rPr>
                    <a:t>m</a:t>
                  </a:r>
                </a:p>
              </p:txBody>
            </p:sp>
          </p:grpSp>
          <p:sp>
            <p:nvSpPr>
              <p:cNvPr id="1512546" name="Line 98"/>
              <p:cNvSpPr>
                <a:spLocks noChangeShapeType="1"/>
              </p:cNvSpPr>
              <p:nvPr/>
            </p:nvSpPr>
            <p:spPr bwMode="auto">
              <a:xfrm>
                <a:off x="3253" y="2072"/>
                <a:ext cx="317" cy="0"/>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48" name="Line 100"/>
              <p:cNvSpPr>
                <a:spLocks noChangeShapeType="1"/>
              </p:cNvSpPr>
              <p:nvPr/>
            </p:nvSpPr>
            <p:spPr bwMode="auto">
              <a:xfrm>
                <a:off x="4088" y="1989"/>
                <a:ext cx="0" cy="633"/>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0" name="Line 102"/>
              <p:cNvSpPr>
                <a:spLocks noChangeShapeType="1"/>
              </p:cNvSpPr>
              <p:nvPr/>
            </p:nvSpPr>
            <p:spPr bwMode="auto">
              <a:xfrm>
                <a:off x="4088" y="2619"/>
                <a:ext cx="230" cy="0"/>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3" name="Line 105"/>
              <p:cNvSpPr>
                <a:spLocks noChangeShapeType="1"/>
              </p:cNvSpPr>
              <p:nvPr/>
            </p:nvSpPr>
            <p:spPr bwMode="auto">
              <a:xfrm>
                <a:off x="3339" y="1324"/>
                <a:ext cx="0" cy="576"/>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4" name="Line 106"/>
              <p:cNvSpPr>
                <a:spLocks noChangeShapeType="1"/>
              </p:cNvSpPr>
              <p:nvPr/>
            </p:nvSpPr>
            <p:spPr bwMode="auto">
              <a:xfrm>
                <a:off x="3339" y="1900"/>
                <a:ext cx="230" cy="0"/>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55" name="Line 107"/>
              <p:cNvSpPr>
                <a:spLocks noChangeShapeType="1"/>
              </p:cNvSpPr>
              <p:nvPr/>
            </p:nvSpPr>
            <p:spPr bwMode="auto">
              <a:xfrm>
                <a:off x="3915" y="1986"/>
                <a:ext cx="173" cy="0"/>
              </a:xfrm>
              <a:prstGeom prst="line">
                <a:avLst/>
              </a:prstGeom>
              <a:noFill/>
              <a:ln w="2540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1512562" name="Group 114"/>
          <p:cNvGrpSpPr>
            <a:grpSpLocks/>
          </p:cNvGrpSpPr>
          <p:nvPr/>
        </p:nvGrpSpPr>
        <p:grpSpPr bwMode="auto">
          <a:xfrm>
            <a:off x="5164138" y="3289300"/>
            <a:ext cx="2697162" cy="868363"/>
            <a:chOff x="3253" y="2072"/>
            <a:chExt cx="1699" cy="547"/>
          </a:xfrm>
        </p:grpSpPr>
        <p:sp>
          <p:nvSpPr>
            <p:cNvPr id="1512559" name="Line 111"/>
            <p:cNvSpPr>
              <a:spLocks noChangeShapeType="1"/>
            </p:cNvSpPr>
            <p:nvPr/>
          </p:nvSpPr>
          <p:spPr bwMode="auto">
            <a:xfrm>
              <a:off x="3253" y="2072"/>
              <a:ext cx="1699"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60" name="Line 112"/>
            <p:cNvSpPr>
              <a:spLocks noChangeShapeType="1"/>
            </p:cNvSpPr>
            <p:nvPr/>
          </p:nvSpPr>
          <p:spPr bwMode="auto">
            <a:xfrm>
              <a:off x="4086" y="2072"/>
              <a:ext cx="0" cy="547"/>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61" name="Line 113"/>
            <p:cNvSpPr>
              <a:spLocks noChangeShapeType="1"/>
            </p:cNvSpPr>
            <p:nvPr/>
          </p:nvSpPr>
          <p:spPr bwMode="auto">
            <a:xfrm>
              <a:off x="4088" y="2619"/>
              <a:ext cx="230" cy="0"/>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512567" name="Line 119"/>
          <p:cNvSpPr>
            <a:spLocks noChangeShapeType="1"/>
          </p:cNvSpPr>
          <p:nvPr/>
        </p:nvSpPr>
        <p:spPr bwMode="auto">
          <a:xfrm>
            <a:off x="2560638" y="3787775"/>
            <a:ext cx="561975" cy="14446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12568" name="Line 120"/>
          <p:cNvSpPr>
            <a:spLocks noChangeShapeType="1"/>
          </p:cNvSpPr>
          <p:nvPr/>
        </p:nvSpPr>
        <p:spPr bwMode="auto">
          <a:xfrm flipV="1">
            <a:off x="2990850" y="2651125"/>
            <a:ext cx="614363" cy="131763"/>
          </a:xfrm>
          <a:prstGeom prst="line">
            <a:avLst/>
          </a:prstGeom>
          <a:noFill/>
          <a:ln w="254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1512562"/>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1512564"/>
                                        </p:tgtEl>
                                        <p:attrNameLst>
                                          <p:attrName>style.opacity</p:attrName>
                                        </p:attrNameLst>
                                      </p:cBhvr>
                                      <p:to>
                                        <p:strVal val="0.25"/>
                                      </p:to>
                                    </p:set>
                                    <p:animEffect filter="image" prLst="opacity: 0.25">
                                      <p:cBhvr rctx="IE">
                                        <p:cTn id="9" dur="indefinite"/>
                                        <p:tgtEl>
                                          <p:spTgt spid="1512564"/>
                                        </p:tgtEl>
                                      </p:cBhvr>
                                    </p:animEffect>
                                  </p:childTnLst>
                                </p:cTn>
                              </p:par>
                              <p:par>
                                <p:cTn id="10" presetID="9" presetClass="emph" presetSubtype="0" nodeType="withEffect">
                                  <p:stCondLst>
                                    <p:cond delay="0"/>
                                  </p:stCondLst>
                                  <p:childTnLst>
                                    <p:set>
                                      <p:cBhvr rctx="PPT">
                                        <p:cTn id="11" dur="indefinite"/>
                                        <p:tgtEl>
                                          <p:spTgt spid="1512563"/>
                                        </p:tgtEl>
                                        <p:attrNameLst>
                                          <p:attrName>style.opacity</p:attrName>
                                        </p:attrNameLst>
                                      </p:cBhvr>
                                      <p:to>
                                        <p:strVal val="0.25"/>
                                      </p:to>
                                    </p:set>
                                    <p:animEffect filter="image" prLst="opacity: 0.25">
                                      <p:cBhvr rctx="IE">
                                        <p:cTn id="12" dur="indefinite"/>
                                        <p:tgtEl>
                                          <p:spTgt spid="1512563"/>
                                        </p:tgtEl>
                                      </p:cBhvr>
                                    </p:animEffect>
                                  </p:childTnLst>
                                </p:cTn>
                              </p:par>
                              <p:par>
                                <p:cTn id="13" presetID="1" presetClass="entr" presetSubtype="0" fill="hold" nodeType="withEffect">
                                  <p:stCondLst>
                                    <p:cond delay="0"/>
                                  </p:stCondLst>
                                  <p:childTnLst>
                                    <p:set>
                                      <p:cBhvr>
                                        <p:cTn id="14" dur="1" fill="hold">
                                          <p:stCondLst>
                                            <p:cond delay="0"/>
                                          </p:stCondLst>
                                        </p:cTn>
                                        <p:tgtEl>
                                          <p:spTgt spid="151255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nodeType="clickEffect">
                                  <p:stCondLst>
                                    <p:cond delay="0"/>
                                  </p:stCondLst>
                                  <p:childTnLst>
                                    <p:set>
                                      <p:cBhvr>
                                        <p:cTn id="18" dur="1" fill="hold">
                                          <p:stCondLst>
                                            <p:cond delay="0"/>
                                          </p:stCondLst>
                                        </p:cTn>
                                        <p:tgtEl>
                                          <p:spTgt spid="1512496"/>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512498"/>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51256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12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2567" grpId="0" animBg="1"/>
      <p:bldP spid="1512568"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6EAEEBC-3125-214F-AB7D-3333EBC4BF2D}" type="slidenum">
              <a:rPr lang="en-US"/>
              <a:pPr/>
              <a:t>53</a:t>
            </a:fld>
            <a:endParaRPr lang="en-US"/>
          </a:p>
        </p:txBody>
      </p:sp>
      <p:sp>
        <p:nvSpPr>
          <p:cNvPr id="1504258" name="Rectangle 2"/>
          <p:cNvSpPr>
            <a:spLocks noGrp="1" noChangeArrowheads="1"/>
          </p:cNvSpPr>
          <p:nvPr>
            <p:ph type="title"/>
          </p:nvPr>
        </p:nvSpPr>
        <p:spPr/>
        <p:txBody>
          <a:bodyPr/>
          <a:lstStyle/>
          <a:p>
            <a:r>
              <a:rPr lang="en-US"/>
              <a:t>Synthesis for testability</a:t>
            </a:r>
          </a:p>
        </p:txBody>
      </p:sp>
      <p:sp>
        <p:nvSpPr>
          <p:cNvPr id="1504259" name="Rectangle 3"/>
          <p:cNvSpPr>
            <a:spLocks noGrp="1" noChangeArrowheads="1"/>
          </p:cNvSpPr>
          <p:nvPr>
            <p:ph type="body" idx="1"/>
          </p:nvPr>
        </p:nvSpPr>
        <p:spPr/>
        <p:txBody>
          <a:bodyPr/>
          <a:lstStyle/>
          <a:p>
            <a:r>
              <a:rPr lang="en-US"/>
              <a:t>Synthesize fully testable circuits</a:t>
            </a:r>
          </a:p>
          <a:p>
            <a:pPr lvl="1"/>
            <a:r>
              <a:rPr lang="en-US"/>
              <a:t>For single or multiple stuck-at faults</a:t>
            </a:r>
          </a:p>
          <a:p>
            <a:r>
              <a:rPr lang="en-US"/>
              <a:t>Realizations</a:t>
            </a:r>
          </a:p>
          <a:p>
            <a:pPr lvl="1"/>
            <a:r>
              <a:rPr lang="en-US"/>
              <a:t>Two-level forms</a:t>
            </a:r>
          </a:p>
          <a:p>
            <a:pPr lvl="1"/>
            <a:r>
              <a:rPr lang="en-US"/>
              <a:t>Multi-level networks</a:t>
            </a:r>
          </a:p>
          <a:p>
            <a:r>
              <a:rPr lang="en-US"/>
              <a:t>Since synthesis can modify the network properties, testability can be addressed during synthesis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765DFE30-1BF5-DF49-B4E4-F405103DC68E}" type="slidenum">
              <a:rPr lang="en-US"/>
              <a:pPr/>
              <a:t>54</a:t>
            </a:fld>
            <a:endParaRPr lang="en-US"/>
          </a:p>
        </p:txBody>
      </p:sp>
      <p:sp>
        <p:nvSpPr>
          <p:cNvPr id="1505282" name="Rectangle 2"/>
          <p:cNvSpPr>
            <a:spLocks noGrp="1" noChangeArrowheads="1"/>
          </p:cNvSpPr>
          <p:nvPr>
            <p:ph type="title"/>
          </p:nvPr>
        </p:nvSpPr>
        <p:spPr/>
        <p:txBody>
          <a:bodyPr/>
          <a:lstStyle/>
          <a:p>
            <a:r>
              <a:rPr lang="en-US"/>
              <a:t>Two-level forms</a:t>
            </a:r>
          </a:p>
        </p:txBody>
      </p:sp>
      <p:sp>
        <p:nvSpPr>
          <p:cNvPr id="1505283" name="Rectangle 3"/>
          <p:cNvSpPr>
            <a:spLocks noGrp="1" noChangeArrowheads="1"/>
          </p:cNvSpPr>
          <p:nvPr>
            <p:ph type="body" idx="1"/>
          </p:nvPr>
        </p:nvSpPr>
        <p:spPr/>
        <p:txBody>
          <a:bodyPr/>
          <a:lstStyle/>
          <a:p>
            <a:r>
              <a:rPr lang="en-US" sz="3200"/>
              <a:t>Full testability for single stuck-at faults:</a:t>
            </a:r>
          </a:p>
          <a:p>
            <a:pPr lvl="1"/>
            <a:r>
              <a:rPr lang="en-US" sz="2800"/>
              <a:t>Prime and irredundant covers</a:t>
            </a:r>
          </a:p>
          <a:p>
            <a:r>
              <a:rPr lang="en-US" sz="3200"/>
              <a:t>Full testability for multiple stuck-at faults</a:t>
            </a:r>
          </a:p>
          <a:p>
            <a:pPr lvl="1"/>
            <a:r>
              <a:rPr lang="en-US" sz="2800"/>
              <a:t>Prime and irredundant cover when</a:t>
            </a:r>
          </a:p>
          <a:p>
            <a:pPr lvl="2"/>
            <a:r>
              <a:rPr lang="en-US" sz="2400"/>
              <a:t>Single output function</a:t>
            </a:r>
          </a:p>
          <a:p>
            <a:pPr lvl="2"/>
            <a:r>
              <a:rPr lang="en-US" sz="2400"/>
              <a:t>No product-term sharing</a:t>
            </a:r>
          </a:p>
          <a:p>
            <a:pPr lvl="2"/>
            <a:r>
              <a:rPr lang="en-US" sz="2400"/>
              <a:t>Each component is prime and irredundant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052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0528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0528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0528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052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FAAFE35-1A58-764B-ACDE-43F4582747D0}" type="slidenum">
              <a:rPr lang="en-US"/>
              <a:pPr/>
              <a:t>55</a:t>
            </a:fld>
            <a:endParaRPr lang="en-US"/>
          </a:p>
        </p:txBody>
      </p:sp>
      <p:sp>
        <p:nvSpPr>
          <p:cNvPr id="1506306" name="Rectangle 2"/>
          <p:cNvSpPr>
            <a:spLocks noGrp="1" noChangeArrowheads="1"/>
          </p:cNvSpPr>
          <p:nvPr>
            <p:ph type="title"/>
          </p:nvPr>
        </p:nvSpPr>
        <p:spPr/>
        <p:txBody>
          <a:bodyPr/>
          <a:lstStyle/>
          <a:p>
            <a:r>
              <a:rPr lang="en-US"/>
              <a:t>Example   f = a</a:t>
            </a:r>
            <a:r>
              <a:rPr lang="ja-JP" altLang="en-US">
                <a:latin typeface="Arial"/>
              </a:rPr>
              <a:t>’</a:t>
            </a:r>
            <a:r>
              <a:rPr lang="en-US"/>
              <a:t>b</a:t>
            </a:r>
            <a:r>
              <a:rPr lang="ja-JP" altLang="en-US">
                <a:latin typeface="Arial"/>
              </a:rPr>
              <a:t>’</a:t>
            </a:r>
            <a:r>
              <a:rPr lang="en-US"/>
              <a:t> + b</a:t>
            </a:r>
            <a:r>
              <a:rPr lang="ja-JP" altLang="en-US">
                <a:latin typeface="Arial"/>
              </a:rPr>
              <a:t>’</a:t>
            </a:r>
            <a:r>
              <a:rPr lang="en-US"/>
              <a:t>c + ac + ab</a:t>
            </a:r>
          </a:p>
        </p:txBody>
      </p:sp>
      <p:pic>
        <p:nvPicPr>
          <p:cNvPr id="1506308"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23888" y="1062038"/>
            <a:ext cx="7658100" cy="5199062"/>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9B85614-6893-6F48-BAE3-25B5DBED2B3A}" type="slidenum">
              <a:rPr lang="en-US"/>
              <a:pPr/>
              <a:t>56</a:t>
            </a:fld>
            <a:endParaRPr lang="en-US"/>
          </a:p>
        </p:txBody>
      </p:sp>
      <p:sp>
        <p:nvSpPr>
          <p:cNvPr id="1508354" name="Rectangle 2"/>
          <p:cNvSpPr>
            <a:spLocks noGrp="1" noChangeArrowheads="1"/>
          </p:cNvSpPr>
          <p:nvPr>
            <p:ph type="title"/>
          </p:nvPr>
        </p:nvSpPr>
        <p:spPr/>
        <p:txBody>
          <a:bodyPr/>
          <a:lstStyle/>
          <a:p>
            <a:r>
              <a:rPr lang="en-US"/>
              <a:t>Multiple-level networks</a:t>
            </a:r>
          </a:p>
        </p:txBody>
      </p:sp>
      <p:sp>
        <p:nvSpPr>
          <p:cNvPr id="1508355" name="Rectangle 3"/>
          <p:cNvSpPr>
            <a:spLocks noGrp="1" noChangeArrowheads="1"/>
          </p:cNvSpPr>
          <p:nvPr>
            <p:ph type="body" idx="1"/>
          </p:nvPr>
        </p:nvSpPr>
        <p:spPr>
          <a:xfrm>
            <a:off x="0" y="1017588"/>
            <a:ext cx="9144000" cy="5268912"/>
          </a:xfrm>
        </p:spPr>
        <p:txBody>
          <a:bodyPr/>
          <a:lstStyle/>
          <a:p>
            <a:r>
              <a:rPr lang="en-US"/>
              <a:t>Consider logic networks with local functions in </a:t>
            </a:r>
            <a:r>
              <a:rPr lang="en-US" i="1"/>
              <a:t>sop</a:t>
            </a:r>
            <a:r>
              <a:rPr lang="en-US"/>
              <a:t> form</a:t>
            </a:r>
          </a:p>
          <a:p>
            <a:r>
              <a:rPr lang="en-US">
                <a:solidFill>
                  <a:schemeClr val="tx2"/>
                </a:solidFill>
              </a:rPr>
              <a:t>Prime and irredundant</a:t>
            </a:r>
            <a:r>
              <a:rPr lang="en-US"/>
              <a:t> network</a:t>
            </a:r>
          </a:p>
          <a:p>
            <a:pPr lvl="1"/>
            <a:r>
              <a:rPr lang="en-US"/>
              <a:t>No literal and no implicant of any local function can be dropped</a:t>
            </a:r>
          </a:p>
          <a:p>
            <a:pPr lvl="1"/>
            <a:r>
              <a:rPr lang="en-US"/>
              <a:t>The AND-OR implementation is fully testable for single </a:t>
            </a:r>
            <a:r>
              <a:rPr lang="en-US" i="1"/>
              <a:t>stuck-at</a:t>
            </a:r>
            <a:r>
              <a:rPr lang="en-US"/>
              <a:t> faults</a:t>
            </a:r>
          </a:p>
          <a:p>
            <a:r>
              <a:rPr lang="en-US">
                <a:solidFill>
                  <a:schemeClr val="tx2"/>
                </a:solidFill>
              </a:rPr>
              <a:t>Simultaneous prime and irredundant</a:t>
            </a:r>
            <a:r>
              <a:rPr lang="en-US"/>
              <a:t> network</a:t>
            </a:r>
          </a:p>
          <a:p>
            <a:pPr lvl="1"/>
            <a:r>
              <a:rPr lang="en-US"/>
              <a:t>No subsets of literals and no subsets of implicants can be dropped</a:t>
            </a:r>
          </a:p>
          <a:p>
            <a:pPr lvl="1"/>
            <a:r>
              <a:rPr lang="en-US"/>
              <a:t>The AND-OR implementation is fully testable for multiple </a:t>
            </a:r>
            <a:r>
              <a:rPr lang="en-US" i="1"/>
              <a:t>stuck-at</a:t>
            </a:r>
            <a:r>
              <a:rPr lang="en-US"/>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083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0835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0835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0835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0835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083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9642533-F57F-3C41-802B-2F45FD42B0EC}" type="slidenum">
              <a:rPr lang="en-US"/>
              <a:pPr/>
              <a:t>57</a:t>
            </a:fld>
            <a:endParaRPr lang="en-US"/>
          </a:p>
        </p:txBody>
      </p:sp>
      <p:sp>
        <p:nvSpPr>
          <p:cNvPr id="1509378" name="Rectangle 2"/>
          <p:cNvSpPr>
            <a:spLocks noGrp="1" noChangeArrowheads="1"/>
          </p:cNvSpPr>
          <p:nvPr>
            <p:ph type="title"/>
          </p:nvPr>
        </p:nvSpPr>
        <p:spPr/>
        <p:txBody>
          <a:bodyPr/>
          <a:lstStyle/>
          <a:p>
            <a:r>
              <a:rPr lang="en-US"/>
              <a:t>Synthesis for testability</a:t>
            </a:r>
          </a:p>
        </p:txBody>
      </p:sp>
      <p:sp>
        <p:nvSpPr>
          <p:cNvPr id="1509379" name="Rectangle 3"/>
          <p:cNvSpPr>
            <a:spLocks noGrp="1" noChangeArrowheads="1"/>
          </p:cNvSpPr>
          <p:nvPr>
            <p:ph type="body" idx="1"/>
          </p:nvPr>
        </p:nvSpPr>
        <p:spPr/>
        <p:txBody>
          <a:bodyPr/>
          <a:lstStyle/>
          <a:p>
            <a:r>
              <a:rPr lang="en-US"/>
              <a:t>Heuristic logic minimization (e.g., Espresso) is sufficient to insure testability of two-level forms</a:t>
            </a:r>
          </a:p>
          <a:p>
            <a:r>
              <a:rPr lang="en-US"/>
              <a:t>To achieve fully testable networks, simplification has to be applied to all logic blocks with full </a:t>
            </a:r>
            <a:r>
              <a:rPr lang="en-US" i="1"/>
              <a:t>don</a:t>
            </a:r>
            <a:r>
              <a:rPr lang="ja-JP" altLang="en-US" i="1">
                <a:latin typeface="Arial"/>
              </a:rPr>
              <a:t>’</a:t>
            </a:r>
            <a:r>
              <a:rPr lang="en-US" i="1"/>
              <a:t>t care</a:t>
            </a:r>
            <a:r>
              <a:rPr lang="en-US"/>
              <a:t> sets</a:t>
            </a:r>
          </a:p>
          <a:p>
            <a:r>
              <a:rPr lang="en-US"/>
              <a:t>In practice, don</a:t>
            </a:r>
            <a:r>
              <a:rPr lang="ja-JP" altLang="en-US">
                <a:latin typeface="Arial"/>
              </a:rPr>
              <a:t>’</a:t>
            </a:r>
            <a:r>
              <a:rPr lang="en-US"/>
              <a:t>t care sets change as neighboring blocks are optimized</a:t>
            </a:r>
          </a:p>
          <a:p>
            <a:r>
              <a:rPr lang="en-US"/>
              <a:t>Redundancy removal is a practical way of achieving testability properties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2BA42A2-55AB-FC40-83EC-F944B4BBA2A5}" type="slidenum">
              <a:rPr lang="en-US"/>
              <a:pPr/>
              <a:t>58</a:t>
            </a:fld>
            <a:endParaRPr lang="en-US"/>
          </a:p>
        </p:txBody>
      </p:sp>
      <p:sp>
        <p:nvSpPr>
          <p:cNvPr id="1510402" name="Rectangle 2"/>
          <p:cNvSpPr>
            <a:spLocks noGrp="1" noChangeArrowheads="1"/>
          </p:cNvSpPr>
          <p:nvPr>
            <p:ph type="title"/>
          </p:nvPr>
        </p:nvSpPr>
        <p:spPr/>
        <p:txBody>
          <a:bodyPr/>
          <a:lstStyle/>
          <a:p>
            <a:r>
              <a:rPr lang="en-US"/>
              <a:t>Summary – Synthesis for testability</a:t>
            </a:r>
          </a:p>
        </p:txBody>
      </p:sp>
      <p:sp>
        <p:nvSpPr>
          <p:cNvPr id="1510403" name="Rectangle 3"/>
          <p:cNvSpPr>
            <a:spLocks noGrp="1" noChangeArrowheads="1"/>
          </p:cNvSpPr>
          <p:nvPr>
            <p:ph type="body" idx="1"/>
          </p:nvPr>
        </p:nvSpPr>
        <p:spPr/>
        <p:txBody>
          <a:bodyPr/>
          <a:lstStyle/>
          <a:p>
            <a:r>
              <a:rPr lang="en-US"/>
              <a:t>There is synergy between synthesis and testing</a:t>
            </a:r>
          </a:p>
          <a:p>
            <a:pPr lvl="1"/>
            <a:r>
              <a:rPr lang="en-US"/>
              <a:t>Don</a:t>
            </a:r>
            <a:r>
              <a:rPr lang="ja-JP" altLang="en-US">
                <a:latin typeface="Arial"/>
              </a:rPr>
              <a:t>’</a:t>
            </a:r>
            <a:r>
              <a:rPr lang="en-US"/>
              <a:t>t care conditions play a major role in both fields</a:t>
            </a:r>
          </a:p>
          <a:p>
            <a:r>
              <a:rPr lang="en-US"/>
              <a:t>Testable network correlate to a small area implementation</a:t>
            </a:r>
          </a:p>
          <a:p>
            <a:r>
              <a:rPr lang="en-US"/>
              <a:t>Testable network do not require to slow-down the circuit</a:t>
            </a:r>
          </a:p>
          <a:p>
            <a:r>
              <a:rPr lang="en-US"/>
              <a:t>Algebraic transformations preserve multi-fault testability, and are preferable under this aspect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A4AC59AE-A993-034A-9F72-9C7DD38129A3}" type="slidenum">
              <a:rPr lang="en-US"/>
              <a:pPr/>
              <a:t>6</a:t>
            </a:fld>
            <a:endParaRPr lang="en-US"/>
          </a:p>
        </p:txBody>
      </p:sp>
      <p:sp>
        <p:nvSpPr>
          <p:cNvPr id="1433602" name="Rectangle 2"/>
          <p:cNvSpPr>
            <a:spLocks noGrp="1" noChangeArrowheads="1"/>
          </p:cNvSpPr>
          <p:nvPr>
            <p:ph type="title"/>
          </p:nvPr>
        </p:nvSpPr>
        <p:spPr/>
        <p:txBody>
          <a:bodyPr/>
          <a:lstStyle/>
          <a:p>
            <a:r>
              <a:rPr lang="en-US"/>
              <a:t>Overall external </a:t>
            </a:r>
            <a:r>
              <a:rPr lang="en-US" i="1"/>
              <a:t>don</a:t>
            </a:r>
            <a:r>
              <a:rPr lang="ja-JP" altLang="en-US" i="1">
                <a:latin typeface="Arial"/>
              </a:rPr>
              <a:t>’</a:t>
            </a:r>
            <a:r>
              <a:rPr lang="en-US" i="1"/>
              <a:t>t care</a:t>
            </a:r>
            <a:r>
              <a:rPr lang="en-US"/>
              <a:t> set</a:t>
            </a:r>
          </a:p>
        </p:txBody>
      </p:sp>
      <p:sp>
        <p:nvSpPr>
          <p:cNvPr id="1433603" name="Rectangle 3"/>
          <p:cNvSpPr>
            <a:spLocks noGrp="1" noChangeArrowheads="1"/>
          </p:cNvSpPr>
          <p:nvPr>
            <p:ph type="body" sz="half" idx="1"/>
          </p:nvPr>
        </p:nvSpPr>
        <p:spPr>
          <a:xfrm>
            <a:off x="228600" y="1125538"/>
            <a:ext cx="8566150" cy="5160962"/>
          </a:xfrm>
        </p:spPr>
        <p:txBody>
          <a:bodyPr/>
          <a:lstStyle/>
          <a:p>
            <a:pPr marL="0" indent="0"/>
            <a:r>
              <a:rPr lang="en-US"/>
              <a:t>Sum the controllability </a:t>
            </a:r>
            <a:r>
              <a:rPr lang="en-US" i="1"/>
              <a:t>don</a:t>
            </a:r>
            <a:r>
              <a:rPr lang="ja-JP" altLang="en-US" i="1">
                <a:latin typeface="Arial"/>
              </a:rPr>
              <a:t>’</a:t>
            </a:r>
            <a:r>
              <a:rPr lang="en-US" i="1"/>
              <a:t>t cares</a:t>
            </a:r>
            <a:r>
              <a:rPr lang="en-US"/>
              <a:t> to each entry of the observability </a:t>
            </a:r>
            <a:r>
              <a:rPr lang="en-US" i="1"/>
              <a:t>don</a:t>
            </a:r>
            <a:r>
              <a:rPr lang="ja-JP" altLang="en-US" i="1">
                <a:latin typeface="Arial"/>
              </a:rPr>
              <a:t>’</a:t>
            </a:r>
            <a:r>
              <a:rPr lang="en-US" i="1"/>
              <a:t>t care</a:t>
            </a:r>
            <a:r>
              <a:rPr lang="en-US"/>
              <a:t> set vector</a:t>
            </a:r>
          </a:p>
        </p:txBody>
      </p:sp>
      <p:pic>
        <p:nvPicPr>
          <p:cNvPr id="1433604"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1925" y="2936875"/>
            <a:ext cx="8683625" cy="1997075"/>
          </a:xfrm>
          <a:noFill/>
          <a:ln/>
          <a:extLst>
            <a:ext uri="{91240B29-F687-4f45-9708-019B960494DF}">
              <a14:hiddenLine xmlns:a14="http://schemas.microsoft.com/office/drawing/2010/main" xmlns="" w="254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51B9EEA-A99A-1F4D-A00C-0B5BDA9948E6}" type="slidenum">
              <a:rPr lang="en-US"/>
              <a:pPr/>
              <a:t>7</a:t>
            </a:fld>
            <a:endParaRPr lang="en-US"/>
          </a:p>
        </p:txBody>
      </p:sp>
      <p:sp>
        <p:nvSpPr>
          <p:cNvPr id="1435650" name="Rectangle 2"/>
          <p:cNvSpPr>
            <a:spLocks noGrp="1" noChangeArrowheads="1"/>
          </p:cNvSpPr>
          <p:nvPr>
            <p:ph type="title"/>
          </p:nvPr>
        </p:nvSpPr>
        <p:spPr/>
        <p:txBody>
          <a:bodyPr/>
          <a:lstStyle/>
          <a:p>
            <a:r>
              <a:rPr lang="en-US"/>
              <a:t>Internal </a:t>
            </a:r>
            <a:r>
              <a:rPr lang="en-US" i="1"/>
              <a:t>don</a:t>
            </a:r>
            <a:r>
              <a:rPr lang="ja-JP" altLang="en-US" i="1">
                <a:latin typeface="Arial"/>
              </a:rPr>
              <a:t>’</a:t>
            </a:r>
            <a:r>
              <a:rPr lang="en-US" i="1"/>
              <a:t>t care</a:t>
            </a:r>
            <a:r>
              <a:rPr lang="en-US"/>
              <a:t> conditions</a:t>
            </a:r>
          </a:p>
        </p:txBody>
      </p:sp>
      <p:pic>
        <p:nvPicPr>
          <p:cNvPr id="1435651" name="Picture 3"/>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C567F28-65B0-0C42-A6A4-04FDAD82CAF3}" type="slidenum">
              <a:rPr lang="en-US"/>
              <a:pPr/>
              <a:t>8</a:t>
            </a:fld>
            <a:endParaRPr lang="en-US"/>
          </a:p>
        </p:txBody>
      </p:sp>
      <p:sp>
        <p:nvSpPr>
          <p:cNvPr id="1436674" name="Rectangle 2"/>
          <p:cNvSpPr>
            <a:spLocks noGrp="1" noChangeArrowheads="1"/>
          </p:cNvSpPr>
          <p:nvPr>
            <p:ph type="title"/>
          </p:nvPr>
        </p:nvSpPr>
        <p:spPr/>
        <p:txBody>
          <a:bodyPr/>
          <a:lstStyle/>
          <a:p>
            <a:r>
              <a:rPr lang="en-US"/>
              <a:t>Internal </a:t>
            </a:r>
            <a:r>
              <a:rPr lang="en-US" i="1"/>
              <a:t>don</a:t>
            </a:r>
            <a:r>
              <a:rPr lang="ja-JP" altLang="en-US" i="1">
                <a:latin typeface="Arial"/>
              </a:rPr>
              <a:t>’</a:t>
            </a:r>
            <a:r>
              <a:rPr lang="en-US" i="1"/>
              <a:t>t care</a:t>
            </a:r>
            <a:r>
              <a:rPr lang="en-US"/>
              <a:t> conditions</a:t>
            </a:r>
          </a:p>
        </p:txBody>
      </p:sp>
      <p:sp>
        <p:nvSpPr>
          <p:cNvPr id="1436675" name="Rectangle 3"/>
          <p:cNvSpPr>
            <a:spLocks noGrp="1" noChangeArrowheads="1"/>
          </p:cNvSpPr>
          <p:nvPr>
            <p:ph type="body" idx="1"/>
          </p:nvPr>
        </p:nvSpPr>
        <p:spPr/>
        <p:txBody>
          <a:bodyPr/>
          <a:lstStyle/>
          <a:p>
            <a:r>
              <a:rPr lang="en-US" dirty="0"/>
              <a:t>Induced by the network structure</a:t>
            </a:r>
          </a:p>
          <a:p>
            <a:r>
              <a:rPr lang="en-US" dirty="0"/>
              <a:t>Controllability </a:t>
            </a:r>
            <a:r>
              <a:rPr lang="en-US" i="1" dirty="0"/>
              <a:t>don</a:t>
            </a:r>
            <a:r>
              <a:rPr lang="ja-JP" altLang="en-US" i="1">
                <a:latin typeface="Arial"/>
              </a:rPr>
              <a:t>’</a:t>
            </a:r>
            <a:r>
              <a:rPr lang="en-US" i="1" dirty="0"/>
              <a:t>t care</a:t>
            </a:r>
            <a:r>
              <a:rPr lang="en-US" dirty="0"/>
              <a:t> conditions:</a:t>
            </a:r>
          </a:p>
          <a:p>
            <a:pPr lvl="1"/>
            <a:r>
              <a:rPr lang="en-US" dirty="0"/>
              <a:t>Patterns never produced at the inputs of a sub-network</a:t>
            </a:r>
          </a:p>
          <a:p>
            <a:r>
              <a:rPr lang="en-US" dirty="0"/>
              <a:t>Observability </a:t>
            </a:r>
            <a:r>
              <a:rPr lang="en-US" i="1" dirty="0"/>
              <a:t>don</a:t>
            </a:r>
            <a:r>
              <a:rPr lang="ja-JP" altLang="en-US" i="1">
                <a:latin typeface="Arial"/>
              </a:rPr>
              <a:t>’</a:t>
            </a:r>
            <a:r>
              <a:rPr lang="en-US" i="1" dirty="0"/>
              <a:t>t care</a:t>
            </a:r>
            <a:r>
              <a:rPr lang="en-US" dirty="0"/>
              <a:t> conditions</a:t>
            </a:r>
          </a:p>
          <a:p>
            <a:pPr lvl="1"/>
            <a:r>
              <a:rPr lang="en-US" dirty="0"/>
              <a:t>Patterns such that the outputs of a sub-network are not observed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66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667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667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6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oter Placeholder 3"/>
          <p:cNvSpPr>
            <a:spLocks noGrp="1"/>
          </p:cNvSpPr>
          <p:nvPr>
            <p:ph type="ftr" sz="quarter" idx="10"/>
          </p:nvPr>
        </p:nvSpPr>
        <p:spPr/>
        <p:txBody>
          <a:bodyPr/>
          <a:lstStyle/>
          <a:p>
            <a:r>
              <a:rPr lang="en-US"/>
              <a:t>(c) Giovanni De Micheli</a:t>
            </a:r>
          </a:p>
        </p:txBody>
      </p:sp>
      <p:sp>
        <p:nvSpPr>
          <p:cNvPr id="34" name="Slide Number Placeholder 4"/>
          <p:cNvSpPr>
            <a:spLocks noGrp="1"/>
          </p:cNvSpPr>
          <p:nvPr>
            <p:ph type="sldNum" sz="quarter" idx="11"/>
          </p:nvPr>
        </p:nvSpPr>
        <p:spPr/>
        <p:txBody>
          <a:bodyPr/>
          <a:lstStyle/>
          <a:p>
            <a:fld id="{7D5E7489-09D1-DC4D-989E-9DC99272EA52}" type="slidenum">
              <a:rPr lang="en-US"/>
              <a:pPr/>
              <a:t>9</a:t>
            </a:fld>
            <a:endParaRPr lang="en-US"/>
          </a:p>
        </p:txBody>
      </p:sp>
      <p:sp>
        <p:nvSpPr>
          <p:cNvPr id="1437698" name="Rectangle 2"/>
          <p:cNvSpPr>
            <a:spLocks noGrp="1" noChangeArrowheads="1"/>
          </p:cNvSpPr>
          <p:nvPr>
            <p:ph type="title"/>
          </p:nvPr>
        </p:nvSpPr>
        <p:spPr/>
        <p:txBody>
          <a:bodyPr/>
          <a:lstStyle/>
          <a:p>
            <a:r>
              <a:rPr lang="en-US"/>
              <a:t>Example of optimization with </a:t>
            </a:r>
            <a:r>
              <a:rPr lang="en-US" i="1"/>
              <a:t>don</a:t>
            </a:r>
            <a:r>
              <a:rPr lang="ja-JP" altLang="en-US" i="1">
                <a:latin typeface="Arial"/>
              </a:rPr>
              <a:t>’</a:t>
            </a:r>
            <a:r>
              <a:rPr lang="en-US" i="1"/>
              <a:t>t cares</a:t>
            </a:r>
          </a:p>
        </p:txBody>
      </p:sp>
      <p:sp>
        <p:nvSpPr>
          <p:cNvPr id="1437755" name="Rectangle 59"/>
          <p:cNvSpPr>
            <a:spLocks noGrp="1" noChangeArrowheads="1"/>
          </p:cNvSpPr>
          <p:nvPr>
            <p:ph type="body" idx="1"/>
          </p:nvPr>
        </p:nvSpPr>
        <p:spPr>
          <a:xfrm>
            <a:off x="675323" y="5450999"/>
            <a:ext cx="7268527" cy="685800"/>
          </a:xfrm>
        </p:spPr>
        <p:txBody>
          <a:bodyPr/>
          <a:lstStyle/>
          <a:p>
            <a:endParaRPr lang="en-US" dirty="0"/>
          </a:p>
          <a:p>
            <a:endParaRPr lang="en-US" sz="3200" dirty="0"/>
          </a:p>
          <a:p>
            <a:endParaRPr lang="en-US" sz="3200" dirty="0"/>
          </a:p>
          <a:p>
            <a:endParaRPr lang="en-US" sz="3200" dirty="0"/>
          </a:p>
          <a:p>
            <a:r>
              <a:rPr lang="en-US" sz="3200" dirty="0"/>
              <a:t>CDC of </a:t>
            </a:r>
            <a:r>
              <a:rPr lang="en-US" sz="3200" dirty="0">
                <a:solidFill>
                  <a:schemeClr val="bg2"/>
                </a:solidFill>
              </a:rPr>
              <a:t>y</a:t>
            </a:r>
            <a:r>
              <a:rPr lang="en-US" sz="3200" dirty="0"/>
              <a:t> includes </a:t>
            </a:r>
            <a:r>
              <a:rPr lang="en-US" sz="3200" dirty="0">
                <a:solidFill>
                  <a:schemeClr val="bg2"/>
                </a:solidFill>
              </a:rPr>
              <a:t>ab</a:t>
            </a:r>
            <a:r>
              <a:rPr lang="ja-JP" altLang="en-US" sz="3200">
                <a:solidFill>
                  <a:schemeClr val="bg2"/>
                </a:solidFill>
              </a:rPr>
              <a:t>’</a:t>
            </a:r>
            <a:r>
              <a:rPr lang="en-US" sz="3200" dirty="0">
                <a:solidFill>
                  <a:schemeClr val="bg2"/>
                </a:solidFill>
              </a:rPr>
              <a:t>x + a</a:t>
            </a:r>
            <a:r>
              <a:rPr lang="ja-JP" altLang="en-US" sz="3200">
                <a:solidFill>
                  <a:schemeClr val="bg2"/>
                </a:solidFill>
              </a:rPr>
              <a:t>’</a:t>
            </a:r>
            <a:r>
              <a:rPr lang="en-US" sz="3200" dirty="0">
                <a:solidFill>
                  <a:schemeClr val="bg2"/>
                </a:solidFill>
              </a:rPr>
              <a:t>x</a:t>
            </a:r>
            <a:r>
              <a:rPr lang="ja-JP" altLang="en-US" sz="3200">
                <a:solidFill>
                  <a:schemeClr val="bg2"/>
                </a:solidFill>
              </a:rPr>
              <a:t>’</a:t>
            </a:r>
            <a:endParaRPr lang="en-US" sz="3200" dirty="0"/>
          </a:p>
          <a:p>
            <a:r>
              <a:rPr lang="en-US" sz="3200" dirty="0"/>
              <a:t>Minimize </a:t>
            </a:r>
            <a:r>
              <a:rPr lang="en-US" sz="3200" dirty="0" err="1">
                <a:solidFill>
                  <a:schemeClr val="bg2"/>
                </a:solidFill>
              </a:rPr>
              <a:t>f</a:t>
            </a:r>
            <a:r>
              <a:rPr lang="en-US" sz="3200" baseline="-25000" dirty="0" err="1">
                <a:solidFill>
                  <a:schemeClr val="bg2"/>
                </a:solidFill>
              </a:rPr>
              <a:t>y</a:t>
            </a:r>
            <a:r>
              <a:rPr lang="en-US" sz="3200" dirty="0"/>
              <a:t> to obtain: </a:t>
            </a:r>
            <a:r>
              <a:rPr lang="en-US" sz="3200" dirty="0" err="1">
                <a:solidFill>
                  <a:schemeClr val="bg2"/>
                </a:solidFill>
                <a:cs typeface="Arial Unicode MS" charset="0"/>
              </a:rPr>
              <a:t>g</a:t>
            </a:r>
            <a:r>
              <a:rPr lang="en-US" sz="3200" baseline="-25000" dirty="0" err="1">
                <a:solidFill>
                  <a:schemeClr val="bg2"/>
                </a:solidFill>
                <a:cs typeface="Arial Unicode MS" charset="0"/>
              </a:rPr>
              <a:t>y</a:t>
            </a:r>
            <a:r>
              <a:rPr lang="en-US" sz="3200" dirty="0">
                <a:solidFill>
                  <a:schemeClr val="bg2"/>
                </a:solidFill>
                <a:cs typeface="Arial Unicode MS" charset="0"/>
              </a:rPr>
              <a:t> = ax + a</a:t>
            </a:r>
            <a:r>
              <a:rPr lang="ja-JP" altLang="en-US" sz="3200">
                <a:solidFill>
                  <a:schemeClr val="bg2"/>
                </a:solidFill>
                <a:cs typeface="Arial Unicode MS" charset="0"/>
              </a:rPr>
              <a:t>’</a:t>
            </a:r>
            <a:r>
              <a:rPr lang="en-US" sz="3200" dirty="0">
                <a:solidFill>
                  <a:schemeClr val="bg2"/>
                </a:solidFill>
                <a:cs typeface="Arial Unicode MS" charset="0"/>
              </a:rPr>
              <a:t>c</a:t>
            </a:r>
            <a:endParaRPr lang="en-US" sz="3200" dirty="0">
              <a:latin typeface="Arial Unicode MS" charset="0"/>
              <a:cs typeface="Arial Unicode MS" charset="0"/>
            </a:endParaRPr>
          </a:p>
        </p:txBody>
      </p:sp>
      <p:grpSp>
        <p:nvGrpSpPr>
          <p:cNvPr id="1437728" name="Group 32"/>
          <p:cNvGrpSpPr>
            <a:grpSpLocks/>
          </p:cNvGrpSpPr>
          <p:nvPr/>
        </p:nvGrpSpPr>
        <p:grpSpPr bwMode="auto">
          <a:xfrm>
            <a:off x="455613" y="1370013"/>
            <a:ext cx="3884612" cy="2011362"/>
            <a:chOff x="547" y="748"/>
            <a:chExt cx="2447" cy="1267"/>
          </a:xfrm>
        </p:grpSpPr>
        <p:sp>
          <p:nvSpPr>
            <p:cNvPr id="1437704" name="Oval 8"/>
            <p:cNvSpPr>
              <a:spLocks noChangeArrowheads="1"/>
            </p:cNvSpPr>
            <p:nvPr/>
          </p:nvSpPr>
          <p:spPr bwMode="auto">
            <a:xfrm>
              <a:off x="547" y="748"/>
              <a:ext cx="2447" cy="1267"/>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37709" name="Group 13"/>
            <p:cNvGrpSpPr>
              <a:grpSpLocks/>
            </p:cNvGrpSpPr>
            <p:nvPr/>
          </p:nvGrpSpPr>
          <p:grpSpPr bwMode="auto">
            <a:xfrm>
              <a:off x="806" y="1094"/>
              <a:ext cx="695" cy="250"/>
              <a:chOff x="806" y="1245"/>
              <a:chExt cx="695" cy="250"/>
            </a:xfrm>
          </p:grpSpPr>
          <p:sp>
            <p:nvSpPr>
              <p:cNvPr id="1437706" name="Text Box 10"/>
              <p:cNvSpPr txBox="1">
                <a:spLocks noChangeArrowheads="1"/>
              </p:cNvSpPr>
              <p:nvPr/>
            </p:nvSpPr>
            <p:spPr bwMode="auto">
              <a:xfrm>
                <a:off x="806" y="1245"/>
                <a:ext cx="67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a:t>x = a</a:t>
                </a:r>
                <a:r>
                  <a:rPr lang="ja-JP" altLang="en-US" sz="2000">
                    <a:latin typeface="Arial"/>
                  </a:rPr>
                  <a:t>’</a:t>
                </a:r>
                <a:r>
                  <a:rPr lang="en-US" sz="2000"/>
                  <a:t> + b</a:t>
                </a:r>
              </a:p>
            </p:txBody>
          </p:sp>
          <p:sp>
            <p:nvSpPr>
              <p:cNvPr id="1437707" name="Rectangle 11"/>
              <p:cNvSpPr>
                <a:spLocks noChangeArrowheads="1"/>
              </p:cNvSpPr>
              <p:nvPr/>
            </p:nvSpPr>
            <p:spPr bwMode="auto">
              <a:xfrm>
                <a:off x="810" y="1260"/>
                <a:ext cx="691"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37716" name="Group 20"/>
            <p:cNvGrpSpPr>
              <a:grpSpLocks/>
            </p:cNvGrpSpPr>
            <p:nvPr/>
          </p:nvGrpSpPr>
          <p:grpSpPr bwMode="auto">
            <a:xfrm>
              <a:off x="1727" y="1439"/>
              <a:ext cx="1036" cy="250"/>
              <a:chOff x="2700" y="1158"/>
              <a:chExt cx="1036" cy="250"/>
            </a:xfrm>
          </p:grpSpPr>
          <p:sp>
            <p:nvSpPr>
              <p:cNvPr id="1437714" name="Text Box 18"/>
              <p:cNvSpPr txBox="1">
                <a:spLocks noChangeArrowheads="1"/>
              </p:cNvSpPr>
              <p:nvPr/>
            </p:nvSpPr>
            <p:spPr bwMode="auto">
              <a:xfrm>
                <a:off x="2736" y="1158"/>
                <a:ext cx="968"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a:t>y = abx + a</a:t>
                </a:r>
                <a:r>
                  <a:rPr lang="ja-JP" altLang="en-US" sz="2000">
                    <a:latin typeface="Arial"/>
                  </a:rPr>
                  <a:t>’</a:t>
                </a:r>
                <a:r>
                  <a:rPr lang="en-US" sz="2000"/>
                  <a:t>cx</a:t>
                </a:r>
              </a:p>
            </p:txBody>
          </p:sp>
          <p:sp>
            <p:nvSpPr>
              <p:cNvPr id="1437715" name="Rectangle 19"/>
              <p:cNvSpPr>
                <a:spLocks noChangeArrowheads="1"/>
              </p:cNvSpPr>
              <p:nvPr/>
            </p:nvSpPr>
            <p:spPr bwMode="auto">
              <a:xfrm>
                <a:off x="2700" y="1173"/>
                <a:ext cx="1036"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37720" name="Line 24"/>
            <p:cNvSpPr>
              <a:spLocks noChangeShapeType="1"/>
            </p:cNvSpPr>
            <p:nvPr/>
          </p:nvSpPr>
          <p:spPr bwMode="auto">
            <a:xfrm>
              <a:off x="633" y="1180"/>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1" name="Line 25"/>
            <p:cNvSpPr>
              <a:spLocks noChangeShapeType="1"/>
            </p:cNvSpPr>
            <p:nvPr/>
          </p:nvSpPr>
          <p:spPr bwMode="auto">
            <a:xfrm>
              <a:off x="633" y="1266"/>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2" name="Line 26"/>
            <p:cNvSpPr>
              <a:spLocks noChangeShapeType="1"/>
            </p:cNvSpPr>
            <p:nvPr/>
          </p:nvSpPr>
          <p:spPr bwMode="auto">
            <a:xfrm>
              <a:off x="1554" y="1525"/>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3" name="Line 27"/>
            <p:cNvSpPr>
              <a:spLocks noChangeShapeType="1"/>
            </p:cNvSpPr>
            <p:nvPr/>
          </p:nvSpPr>
          <p:spPr bwMode="auto">
            <a:xfrm>
              <a:off x="1554" y="1641"/>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4" name="Line 28"/>
            <p:cNvSpPr>
              <a:spLocks noChangeShapeType="1"/>
            </p:cNvSpPr>
            <p:nvPr/>
          </p:nvSpPr>
          <p:spPr bwMode="auto">
            <a:xfrm>
              <a:off x="1554" y="1583"/>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6" name="Line 30"/>
            <p:cNvSpPr>
              <a:spLocks noChangeShapeType="1"/>
            </p:cNvSpPr>
            <p:nvPr/>
          </p:nvSpPr>
          <p:spPr bwMode="auto">
            <a:xfrm>
              <a:off x="1497" y="1209"/>
              <a:ext cx="230" cy="317"/>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27" name="Line 31"/>
            <p:cNvSpPr>
              <a:spLocks noChangeShapeType="1"/>
            </p:cNvSpPr>
            <p:nvPr/>
          </p:nvSpPr>
          <p:spPr bwMode="auto">
            <a:xfrm>
              <a:off x="2763" y="1557"/>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37744" name="Group 48"/>
          <p:cNvGrpSpPr>
            <a:grpSpLocks/>
          </p:cNvGrpSpPr>
          <p:nvPr/>
        </p:nvGrpSpPr>
        <p:grpSpPr bwMode="auto">
          <a:xfrm>
            <a:off x="4752975" y="1370013"/>
            <a:ext cx="3884613" cy="2011362"/>
            <a:chOff x="1975" y="2230"/>
            <a:chExt cx="2447" cy="1267"/>
          </a:xfrm>
        </p:grpSpPr>
        <p:sp>
          <p:nvSpPr>
            <p:cNvPr id="1437730" name="Oval 34"/>
            <p:cNvSpPr>
              <a:spLocks noChangeArrowheads="1"/>
            </p:cNvSpPr>
            <p:nvPr/>
          </p:nvSpPr>
          <p:spPr bwMode="auto">
            <a:xfrm>
              <a:off x="1975" y="2230"/>
              <a:ext cx="2447" cy="1267"/>
            </a:xfrm>
            <a:prstGeom prst="ellipse">
              <a:avLst/>
            </a:prstGeom>
            <a:noFill/>
            <a:ln w="254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37731" name="Group 35"/>
            <p:cNvGrpSpPr>
              <a:grpSpLocks/>
            </p:cNvGrpSpPr>
            <p:nvPr/>
          </p:nvGrpSpPr>
          <p:grpSpPr bwMode="auto">
            <a:xfrm>
              <a:off x="2234" y="2576"/>
              <a:ext cx="695" cy="250"/>
              <a:chOff x="806" y="1245"/>
              <a:chExt cx="695" cy="250"/>
            </a:xfrm>
          </p:grpSpPr>
          <p:sp>
            <p:nvSpPr>
              <p:cNvPr id="1437732" name="Text Box 36"/>
              <p:cNvSpPr txBox="1">
                <a:spLocks noChangeArrowheads="1"/>
              </p:cNvSpPr>
              <p:nvPr/>
            </p:nvSpPr>
            <p:spPr bwMode="auto">
              <a:xfrm>
                <a:off x="806" y="1245"/>
                <a:ext cx="676"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a:t>x = a</a:t>
                </a:r>
                <a:r>
                  <a:rPr lang="ja-JP" altLang="en-US" sz="2000">
                    <a:latin typeface="Arial"/>
                  </a:rPr>
                  <a:t>’</a:t>
                </a:r>
                <a:r>
                  <a:rPr lang="en-US" sz="2000"/>
                  <a:t> + b</a:t>
                </a:r>
              </a:p>
            </p:txBody>
          </p:sp>
          <p:sp>
            <p:nvSpPr>
              <p:cNvPr id="1437733" name="Rectangle 37"/>
              <p:cNvSpPr>
                <a:spLocks noChangeArrowheads="1"/>
              </p:cNvSpPr>
              <p:nvPr/>
            </p:nvSpPr>
            <p:spPr bwMode="auto">
              <a:xfrm>
                <a:off x="810" y="1260"/>
                <a:ext cx="691"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37734" name="Group 38"/>
            <p:cNvGrpSpPr>
              <a:grpSpLocks/>
            </p:cNvGrpSpPr>
            <p:nvPr/>
          </p:nvGrpSpPr>
          <p:grpSpPr bwMode="auto">
            <a:xfrm>
              <a:off x="3155" y="2921"/>
              <a:ext cx="1036" cy="250"/>
              <a:chOff x="2700" y="1158"/>
              <a:chExt cx="1036" cy="250"/>
            </a:xfrm>
          </p:grpSpPr>
          <p:sp>
            <p:nvSpPr>
              <p:cNvPr id="1437735" name="Text Box 39"/>
              <p:cNvSpPr txBox="1">
                <a:spLocks noChangeArrowheads="1"/>
              </p:cNvSpPr>
              <p:nvPr/>
            </p:nvSpPr>
            <p:spPr bwMode="auto">
              <a:xfrm>
                <a:off x="2812" y="1158"/>
                <a:ext cx="815" cy="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2000"/>
                  <a:t>y = ax + a</a:t>
                </a:r>
                <a:r>
                  <a:rPr lang="ja-JP" altLang="en-US" sz="2000">
                    <a:latin typeface="Arial"/>
                  </a:rPr>
                  <a:t>’</a:t>
                </a:r>
                <a:r>
                  <a:rPr lang="en-US" sz="2000"/>
                  <a:t>c</a:t>
                </a:r>
              </a:p>
            </p:txBody>
          </p:sp>
          <p:sp>
            <p:nvSpPr>
              <p:cNvPr id="1437736" name="Rectangle 40"/>
              <p:cNvSpPr>
                <a:spLocks noChangeArrowheads="1"/>
              </p:cNvSpPr>
              <p:nvPr/>
            </p:nvSpPr>
            <p:spPr bwMode="auto">
              <a:xfrm>
                <a:off x="2700" y="1173"/>
                <a:ext cx="1036" cy="230"/>
              </a:xfrm>
              <a:prstGeom prst="rect">
                <a:avLst/>
              </a:prstGeom>
              <a:noFill/>
              <a:ln w="254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37737" name="Line 41"/>
            <p:cNvSpPr>
              <a:spLocks noChangeShapeType="1"/>
            </p:cNvSpPr>
            <p:nvPr/>
          </p:nvSpPr>
          <p:spPr bwMode="auto">
            <a:xfrm>
              <a:off x="2061" y="2662"/>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38" name="Line 42"/>
            <p:cNvSpPr>
              <a:spLocks noChangeShapeType="1"/>
            </p:cNvSpPr>
            <p:nvPr/>
          </p:nvSpPr>
          <p:spPr bwMode="auto">
            <a:xfrm>
              <a:off x="2061" y="2748"/>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40" name="Line 44"/>
            <p:cNvSpPr>
              <a:spLocks noChangeShapeType="1"/>
            </p:cNvSpPr>
            <p:nvPr/>
          </p:nvSpPr>
          <p:spPr bwMode="auto">
            <a:xfrm>
              <a:off x="2982" y="3123"/>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41" name="Line 45"/>
            <p:cNvSpPr>
              <a:spLocks noChangeShapeType="1"/>
            </p:cNvSpPr>
            <p:nvPr/>
          </p:nvSpPr>
          <p:spPr bwMode="auto">
            <a:xfrm>
              <a:off x="2982" y="3065"/>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42" name="Line 46"/>
            <p:cNvSpPr>
              <a:spLocks noChangeShapeType="1"/>
            </p:cNvSpPr>
            <p:nvPr/>
          </p:nvSpPr>
          <p:spPr bwMode="auto">
            <a:xfrm>
              <a:off x="2925" y="2691"/>
              <a:ext cx="230" cy="317"/>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37743" name="Line 47"/>
            <p:cNvSpPr>
              <a:spLocks noChangeShapeType="1"/>
            </p:cNvSpPr>
            <p:nvPr/>
          </p:nvSpPr>
          <p:spPr bwMode="auto">
            <a:xfrm>
              <a:off x="4191" y="3039"/>
              <a:ext cx="173"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5" name="Rectangle 59">
            <a:extLst>
              <a:ext uri="{FF2B5EF4-FFF2-40B4-BE49-F238E27FC236}">
                <a16:creationId xmlns:a16="http://schemas.microsoft.com/office/drawing/2014/main" id="{F956C1AC-4655-BC4C-8392-D5F1014264BE}"/>
              </a:ext>
            </a:extLst>
          </p:cNvPr>
          <p:cNvSpPr txBox="1">
            <a:spLocks noChangeArrowheads="1"/>
          </p:cNvSpPr>
          <p:nvPr/>
        </p:nvSpPr>
        <p:spPr bwMode="auto">
          <a:xfrm>
            <a:off x="1106885" y="1362643"/>
            <a:ext cx="6741318" cy="3281673"/>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mn-ea"/>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mn-ea"/>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mn-ea"/>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eaLnBrk="0" fontAlgn="base" hangingPunct="0">
              <a:spcBef>
                <a:spcPct val="20000"/>
              </a:spcBef>
              <a:spcAft>
                <a:spcPct val="0"/>
              </a:spcAft>
              <a:buChar char="•"/>
              <a:defRPr sz="1600">
                <a:solidFill>
                  <a:schemeClr val="tx1"/>
                </a:solidFill>
                <a:latin typeface="+mn-lt"/>
                <a:ea typeface="+mn-ea"/>
              </a:defRPr>
            </a:lvl6pPr>
            <a:lvl7pPr marL="2971800" indent="-228600" algn="l" rtl="0" eaLnBrk="0" fontAlgn="base" hangingPunct="0">
              <a:spcBef>
                <a:spcPct val="20000"/>
              </a:spcBef>
              <a:spcAft>
                <a:spcPct val="0"/>
              </a:spcAft>
              <a:buChar char="•"/>
              <a:defRPr sz="1600">
                <a:solidFill>
                  <a:schemeClr val="tx1"/>
                </a:solidFill>
                <a:latin typeface="+mn-lt"/>
                <a:ea typeface="+mn-ea"/>
              </a:defRPr>
            </a:lvl7pPr>
            <a:lvl8pPr marL="3429000" indent="-228600" algn="l" rtl="0" eaLnBrk="0" fontAlgn="base" hangingPunct="0">
              <a:spcBef>
                <a:spcPct val="20000"/>
              </a:spcBef>
              <a:spcAft>
                <a:spcPct val="0"/>
              </a:spcAft>
              <a:buChar char="•"/>
              <a:defRPr sz="1600">
                <a:solidFill>
                  <a:schemeClr val="tx1"/>
                </a:solidFill>
                <a:latin typeface="+mn-lt"/>
                <a:ea typeface="+mn-ea"/>
              </a:defRPr>
            </a:lvl8pPr>
            <a:lvl9pPr marL="3886200" indent="-228600" algn="l" rtl="0" eaLnBrk="0" fontAlgn="base" hangingPunct="0">
              <a:spcBef>
                <a:spcPct val="20000"/>
              </a:spcBef>
              <a:spcAft>
                <a:spcPct val="0"/>
              </a:spcAft>
              <a:buChar char="•"/>
              <a:defRPr sz="1600">
                <a:solidFill>
                  <a:schemeClr val="tx1"/>
                </a:solidFill>
                <a:latin typeface="+mn-lt"/>
                <a:ea typeface="+mn-ea"/>
              </a:defRPr>
            </a:lvl9pPr>
          </a:lstStyle>
          <a:p>
            <a:endParaRPr lang="en-US" i="0" kern="0" dirty="0"/>
          </a:p>
          <a:p>
            <a:endParaRPr lang="en-US" sz="3200" i="0" kern="0" dirty="0"/>
          </a:p>
          <a:p>
            <a:endParaRPr lang="en-US" sz="3200" i="0" kern="0" dirty="0"/>
          </a:p>
          <a:p>
            <a:pPr marL="0" indent="0">
              <a:buNone/>
            </a:pPr>
            <a:endParaRPr lang="en-US" sz="3200" i="0" kern="0" dirty="0"/>
          </a:p>
          <a:p>
            <a:r>
              <a:rPr lang="en-US" sz="3200" i="0" kern="0" dirty="0"/>
              <a:t>CDC of </a:t>
            </a:r>
            <a:r>
              <a:rPr lang="en-US" sz="3200" i="0" kern="0" dirty="0">
                <a:solidFill>
                  <a:schemeClr val="bg2"/>
                </a:solidFill>
              </a:rPr>
              <a:t>y</a:t>
            </a:r>
            <a:r>
              <a:rPr lang="en-US" sz="3200" i="0" kern="0" dirty="0"/>
              <a:t> includes </a:t>
            </a:r>
            <a:r>
              <a:rPr lang="en-US" sz="3200" i="0" kern="0" dirty="0">
                <a:solidFill>
                  <a:schemeClr val="bg2"/>
                </a:solidFill>
              </a:rPr>
              <a:t>ab</a:t>
            </a:r>
            <a:r>
              <a:rPr lang="ja-JP" altLang="en-US" sz="3200" i="0" kern="0">
                <a:solidFill>
                  <a:schemeClr val="bg2"/>
                </a:solidFill>
              </a:rPr>
              <a:t>’</a:t>
            </a:r>
            <a:r>
              <a:rPr lang="en-US" sz="3200" i="0" kern="0" dirty="0">
                <a:solidFill>
                  <a:schemeClr val="bg2"/>
                </a:solidFill>
              </a:rPr>
              <a:t>x + a</a:t>
            </a:r>
            <a:r>
              <a:rPr lang="ja-JP" altLang="en-US" sz="3200" i="0" kern="0">
                <a:solidFill>
                  <a:schemeClr val="bg2"/>
                </a:solidFill>
              </a:rPr>
              <a:t>’</a:t>
            </a:r>
            <a:r>
              <a:rPr lang="en-US" sz="3200" i="0" kern="0" dirty="0">
                <a:solidFill>
                  <a:schemeClr val="bg2"/>
                </a:solidFill>
              </a:rPr>
              <a:t>x</a:t>
            </a:r>
            <a:r>
              <a:rPr lang="ja-JP" altLang="en-US" sz="3200" i="0" kern="0">
                <a:solidFill>
                  <a:schemeClr val="bg2"/>
                </a:solidFill>
              </a:rPr>
              <a:t>’</a:t>
            </a:r>
            <a:endParaRPr lang="en-US" sz="3200" i="0" kern="0" dirty="0"/>
          </a:p>
          <a:p>
            <a:r>
              <a:rPr lang="en-US" sz="3200" i="0" kern="0" dirty="0"/>
              <a:t>Minimize </a:t>
            </a:r>
            <a:r>
              <a:rPr lang="en-US" sz="3200" i="0" kern="0" dirty="0" err="1">
                <a:solidFill>
                  <a:schemeClr val="bg2"/>
                </a:solidFill>
              </a:rPr>
              <a:t>f</a:t>
            </a:r>
            <a:r>
              <a:rPr lang="en-US" sz="3200" i="0" kern="0" baseline="-25000" dirty="0" err="1">
                <a:solidFill>
                  <a:schemeClr val="bg2"/>
                </a:solidFill>
              </a:rPr>
              <a:t>y</a:t>
            </a:r>
            <a:r>
              <a:rPr lang="en-US" sz="3200" i="0" kern="0" dirty="0"/>
              <a:t> to obtain: </a:t>
            </a:r>
            <a:r>
              <a:rPr lang="en-US" sz="3200" i="0" kern="0" dirty="0" err="1">
                <a:solidFill>
                  <a:schemeClr val="bg2"/>
                </a:solidFill>
                <a:cs typeface="Arial Unicode MS" charset="0"/>
              </a:rPr>
              <a:t>g</a:t>
            </a:r>
            <a:r>
              <a:rPr lang="en-US" sz="3200" i="0" kern="0" baseline="-25000" dirty="0" err="1">
                <a:solidFill>
                  <a:schemeClr val="bg2"/>
                </a:solidFill>
                <a:cs typeface="Arial Unicode MS" charset="0"/>
              </a:rPr>
              <a:t>y</a:t>
            </a:r>
            <a:r>
              <a:rPr lang="en-US" sz="3200" i="0" kern="0" dirty="0">
                <a:solidFill>
                  <a:schemeClr val="bg2"/>
                </a:solidFill>
                <a:cs typeface="Arial Unicode MS" charset="0"/>
              </a:rPr>
              <a:t> = ax + a</a:t>
            </a:r>
            <a:r>
              <a:rPr lang="ja-JP" altLang="en-US" sz="3200" i="0" kern="0">
                <a:solidFill>
                  <a:schemeClr val="bg2"/>
                </a:solidFill>
                <a:cs typeface="Arial Unicode MS" charset="0"/>
              </a:rPr>
              <a:t>’</a:t>
            </a:r>
            <a:r>
              <a:rPr lang="en-US" sz="3200" i="0" kern="0" dirty="0">
                <a:solidFill>
                  <a:schemeClr val="bg2"/>
                </a:solidFill>
                <a:cs typeface="Arial Unicode MS" charset="0"/>
              </a:rPr>
              <a:t>c</a:t>
            </a:r>
            <a:endParaRPr lang="en-US" sz="3200" i="0" kern="0" dirty="0">
              <a:latin typeface="Arial Unicode MS" charset="0"/>
              <a:cs typeface="Arial Unicode MS" charset="0"/>
            </a:endParaRPr>
          </a:p>
        </p:txBody>
      </p:sp>
      <p:cxnSp>
        <p:nvCxnSpPr>
          <p:cNvPr id="4" name="Straight Connector 3">
            <a:extLst>
              <a:ext uri="{FF2B5EF4-FFF2-40B4-BE49-F238E27FC236}">
                <a16:creationId xmlns:a16="http://schemas.microsoft.com/office/drawing/2014/main" id="{55253C76-40D8-9F4B-BE78-7A03DD5E33FB}"/>
              </a:ext>
            </a:extLst>
          </p:cNvPr>
          <p:cNvCxnSpPr/>
          <p:nvPr/>
        </p:nvCxnSpPr>
        <p:spPr bwMode="auto">
          <a:xfrm flipV="1">
            <a:off x="1106885" y="1817370"/>
            <a:ext cx="2044303" cy="1046480"/>
          </a:xfrm>
          <a:prstGeom prst="line">
            <a:avLst/>
          </a:prstGeom>
          <a:solidFill>
            <a:schemeClr val="accent1"/>
          </a:solidFill>
          <a:ln w="254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77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ＭＳ Ｐゴシック"/>
        <a:cs typeface=""/>
      </a:majorFont>
      <a:minorFont>
        <a:latin typeface="Arial Narrow"/>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35918</TotalTime>
  <Words>8345</Words>
  <Application>Microsoft Macintosh PowerPoint</Application>
  <PresentationFormat>On-screen Show (4:3)</PresentationFormat>
  <Paragraphs>984</Paragraphs>
  <Slides>58</Slides>
  <Notes>58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7" baseType="lpstr">
      <vt:lpstr>Arial Unicode MS</vt:lpstr>
      <vt:lpstr>ＭＳ Ｐゴシック</vt:lpstr>
      <vt:lpstr>Arial</vt:lpstr>
      <vt:lpstr>Arial Narrow</vt:lpstr>
      <vt:lpstr>Lucida Grande</vt:lpstr>
      <vt:lpstr>Monotype Sorts</vt:lpstr>
      <vt:lpstr>Symbol</vt:lpstr>
      <vt:lpstr>gsrcPresentationTemplate</vt:lpstr>
      <vt:lpstr>PowerPoint.Show.8</vt:lpstr>
      <vt:lpstr>Boolean Methods for Multi-level Logic Synthesis</vt:lpstr>
      <vt:lpstr>Module 1</vt:lpstr>
      <vt:lpstr>Boolean methods</vt:lpstr>
      <vt:lpstr>External don’t care conditions</vt:lpstr>
      <vt:lpstr>Example</vt:lpstr>
      <vt:lpstr>Overall external don’t care set</vt:lpstr>
      <vt:lpstr>Internal don’t care conditions</vt:lpstr>
      <vt:lpstr>Internal don’t care conditions</vt:lpstr>
      <vt:lpstr>Example of optimization with don’t cares</vt:lpstr>
      <vt:lpstr>Satisfiability don’t care conditions</vt:lpstr>
      <vt:lpstr>CDC Computation</vt:lpstr>
      <vt:lpstr>Example</vt:lpstr>
      <vt:lpstr>Example</vt:lpstr>
      <vt:lpstr>CDC Computation</vt:lpstr>
      <vt:lpstr>CDC Computation</vt:lpstr>
      <vt:lpstr>Example</vt:lpstr>
      <vt:lpstr>Example</vt:lpstr>
      <vt:lpstr>Example</vt:lpstr>
      <vt:lpstr>Example</vt:lpstr>
      <vt:lpstr>Example</vt:lpstr>
      <vt:lpstr>Observability analysis</vt:lpstr>
      <vt:lpstr>Observability don’t care conditions</vt:lpstr>
      <vt:lpstr>Tree-network traversal</vt:lpstr>
      <vt:lpstr>Example</vt:lpstr>
      <vt:lpstr>Non-tree network traversal</vt:lpstr>
      <vt:lpstr>Two-way fork</vt:lpstr>
      <vt:lpstr>Example</vt:lpstr>
      <vt:lpstr>Don’t care computation summary</vt:lpstr>
      <vt:lpstr>Transformations with don’t cares</vt:lpstr>
      <vt:lpstr>Example – Boolean substitution</vt:lpstr>
      <vt:lpstr>Simplification operator</vt:lpstr>
      <vt:lpstr>Optimization and perturbation</vt:lpstr>
      <vt:lpstr>Example</vt:lpstr>
      <vt:lpstr>Parallel simplification</vt:lpstr>
      <vt:lpstr>Example</vt:lpstr>
      <vt:lpstr>Boolean relation model</vt:lpstr>
      <vt:lpstr>Boolean relation model</vt:lpstr>
      <vt:lpstr>Parallel Boolean optimization compatible don’t care sets</vt:lpstr>
      <vt:lpstr>Example</vt:lpstr>
      <vt:lpstr>Example</vt:lpstr>
      <vt:lpstr>Example (2)</vt:lpstr>
      <vt:lpstr>Boolean methods Summary</vt:lpstr>
      <vt:lpstr>Module 2</vt:lpstr>
      <vt:lpstr>Testability</vt:lpstr>
      <vt:lpstr>Test for stuck-ats</vt:lpstr>
      <vt:lpstr>Test sets – don’t care interpretation</vt:lpstr>
      <vt:lpstr>Using testing methods for synthesis</vt:lpstr>
      <vt:lpstr>Example</vt:lpstr>
      <vt:lpstr>Redundancy removal and perturbation analysis</vt:lpstr>
      <vt:lpstr>Redundancy removal and perturbation analysis</vt:lpstr>
      <vt:lpstr>Rewiring</vt:lpstr>
      <vt:lpstr>Example</vt:lpstr>
      <vt:lpstr>Synthesis for testability</vt:lpstr>
      <vt:lpstr>Two-level forms</vt:lpstr>
      <vt:lpstr>Example   f = a’b’ + b’c + ac + ab</vt:lpstr>
      <vt:lpstr>Multiple-level networks</vt:lpstr>
      <vt:lpstr>Synthesis for testability</vt:lpstr>
      <vt:lpstr>Summary – Synthesis for testability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Giovanni De Micheli</cp:lastModifiedBy>
  <cp:revision>887</cp:revision>
  <cp:lastPrinted>2012-11-16T09:49:52Z</cp:lastPrinted>
  <dcterms:created xsi:type="dcterms:W3CDTF">1995-06-17T23:31:02Z</dcterms:created>
  <dcterms:modified xsi:type="dcterms:W3CDTF">2024-11-25T07:27:49Z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y fmtid="{D5CDD505-2E9C-101B-9397-08002B2CF9AE}" pid="22" name="_AdHocReviewCycleID">
    <vt:i4>-330432084</vt:i4>
  </property>
  <property fmtid="{D5CDD505-2E9C-101B-9397-08002B2CF9AE}" pid="23" name="_EmailSubject">
    <vt:lpwstr>Updated PPT Files</vt:lpwstr>
  </property>
  <property fmtid="{D5CDD505-2E9C-101B-9397-08002B2CF9AE}" pid="24" name="_AuthorEmail">
    <vt:lpwstr>jsuh@stanford.edu</vt:lpwstr>
  </property>
  <property fmtid="{D5CDD505-2E9C-101B-9397-08002B2CF9AE}" pid="25" name="_AuthorEmailDisplayName">
    <vt:lpwstr>Jean Suh</vt:lpwstr>
  </property>
  <property fmtid="{D5CDD505-2E9C-101B-9397-08002B2CF9AE}" pid="26" name="_PreviousAdHocReviewCycleID">
    <vt:i4>1776279224</vt:i4>
  </property>
  <property fmtid="{D5CDD505-2E9C-101B-9397-08002B2CF9AE}" pid="27" name="_ReviewingToolsShownOnce">
    <vt:lpwstr/>
  </property>
</Properties>
</file>